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5"/>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4" Type="http://schemas.openxmlformats.org/officeDocument/2006/relationships/slideLayout" Target="../slideLayouts/slideLayout1.xml"/><Relationship Id="rId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4" Type="http://schemas.openxmlformats.org/officeDocument/2006/relationships/slideLayout" Target="../slideLayouts/slideLayout1.xml"/><Relationship Id="rId5"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4" Type="http://schemas.openxmlformats.org/officeDocument/2006/relationships/slideLayout" Target="../slideLayouts/slideLayout1.xml"/><Relationship Id="rId5"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6" Type="http://schemas.openxmlformats.org/officeDocument/2006/relationships/slideLayout" Target="../slideLayouts/slideLayout1.xml"/><Relationship Id="rId7"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4-1.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6-1.png"/><Relationship Id="rId3" Type="http://schemas.openxmlformats.org/officeDocument/2006/relationships/slideLayout" Target="../slideLayouts/slideLayout1.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CCCCCC"/>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64037" y="2733437"/>
            <a:ext cx="6497003" cy="812125"/>
          </a:xfrm>
          <a:prstGeom prst="rect">
            <a:avLst/>
          </a:prstGeom>
          <a:noFill/>
          <a:ln/>
        </p:spPr>
        <p:txBody>
          <a:bodyPr wrap="none" rtlCol="0" anchor="t"/>
          <a:lstStyle/>
          <a:p>
            <a:pPr indent="0" marL="0">
              <a:lnSpc>
                <a:spcPts val="6395"/>
              </a:lnSpc>
              <a:buNone/>
            </a:pPr>
            <a:r>
              <a:rPr lang="en-US" sz="5116" b="1" dirty="0">
                <a:solidFill>
                  <a:srgbClr val="1F1E1E"/>
                </a:solidFill>
                <a:latin typeface="Alexandria" pitchFamily="34" charset="0"/>
                <a:ea typeface="Alexandria" pitchFamily="34" charset="-122"/>
                <a:cs typeface="Alexandria" pitchFamily="34" charset="-120"/>
              </a:rPr>
              <a:t>Financial Analytics</a:t>
            </a:r>
            <a:endParaRPr lang="en-US" sz="5116" dirty="0"/>
          </a:p>
        </p:txBody>
      </p:sp>
      <p:sp>
        <p:nvSpPr>
          <p:cNvPr id="6" name="Text 3"/>
          <p:cNvSpPr/>
          <p:nvPr/>
        </p:nvSpPr>
        <p:spPr>
          <a:xfrm>
            <a:off x="864037" y="3915847"/>
            <a:ext cx="7415927" cy="1580198"/>
          </a:xfrm>
          <a:prstGeom prst="rect">
            <a:avLst/>
          </a:prstGeom>
          <a:noFill/>
          <a:ln/>
        </p:spPr>
        <p:txBody>
          <a:bodyPr wrap="square" rtlCol="0" anchor="t"/>
          <a:lstStyle/>
          <a:p>
            <a:pPr indent="0" marL="0">
              <a:lnSpc>
                <a:spcPts val="3110"/>
              </a:lnSpc>
              <a:buNone/>
            </a:pPr>
            <a:r>
              <a:rPr lang="en-US" sz="1944" dirty="0">
                <a:solidFill>
                  <a:srgbClr val="3B3535"/>
                </a:solidFill>
                <a:latin typeface="Sora" pitchFamily="34" charset="0"/>
                <a:ea typeface="Sora" pitchFamily="34" charset="-122"/>
                <a:cs typeface="Sora" pitchFamily="34" charset="-120"/>
              </a:rPr>
              <a:t>Explore our financial analytics dashboard to gain valuable insights about your industry. Analyze key metrics, track company performance, and make informed decisions to excel in the market.</a:t>
            </a:r>
            <a:endParaRPr lang="en-US" sz="1944"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CCCCCC"/>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5" name="Image 1" descr="preencoded.png">    </p:cNvPr>
          <p:cNvPicPr>
            <a:picLocks noChangeAspect="1"/>
          </p:cNvPicPr>
          <p:nvPr/>
        </p:nvPicPr>
        <p:blipFill>
          <a:blip r:embed="rId2"/>
          <a:stretch>
            <a:fillRect/>
          </a:stretch>
        </p:blipFill>
        <p:spPr>
          <a:xfrm>
            <a:off x="9452610" y="2769632"/>
            <a:ext cx="4869061" cy="2690217"/>
          </a:xfrm>
          <a:prstGeom prst="rect">
            <a:avLst/>
          </a:prstGeom>
        </p:spPr>
      </p:pic>
      <p:sp>
        <p:nvSpPr>
          <p:cNvPr id="6" name="Text 2"/>
          <p:cNvSpPr/>
          <p:nvPr/>
        </p:nvSpPr>
        <p:spPr>
          <a:xfrm>
            <a:off x="864037" y="2199561"/>
            <a:ext cx="6497003" cy="812125"/>
          </a:xfrm>
          <a:prstGeom prst="rect">
            <a:avLst/>
          </a:prstGeom>
          <a:noFill/>
          <a:ln/>
        </p:spPr>
        <p:txBody>
          <a:bodyPr wrap="none" rtlCol="0" anchor="t"/>
          <a:lstStyle/>
          <a:p>
            <a:pPr indent="0" marL="0">
              <a:lnSpc>
                <a:spcPts val="6395"/>
              </a:lnSpc>
              <a:buNone/>
            </a:pPr>
            <a:r>
              <a:rPr lang="en-US" sz="5116" b="1" dirty="0">
                <a:solidFill>
                  <a:srgbClr val="1F1E1E"/>
                </a:solidFill>
                <a:latin typeface="Alexandria" pitchFamily="34" charset="0"/>
                <a:ea typeface="Alexandria" pitchFamily="34" charset="-122"/>
                <a:cs typeface="Alexandria" pitchFamily="34" charset="-120"/>
              </a:rPr>
              <a:t>Company Details</a:t>
            </a:r>
            <a:endParaRPr lang="en-US" sz="5116" dirty="0"/>
          </a:p>
        </p:txBody>
      </p:sp>
      <p:sp>
        <p:nvSpPr>
          <p:cNvPr id="7" name="Text 3"/>
          <p:cNvSpPr/>
          <p:nvPr/>
        </p:nvSpPr>
        <p:spPr>
          <a:xfrm>
            <a:off x="864037" y="3381970"/>
            <a:ext cx="7415927" cy="1185148"/>
          </a:xfrm>
          <a:prstGeom prst="rect">
            <a:avLst/>
          </a:prstGeom>
          <a:noFill/>
          <a:ln/>
        </p:spPr>
        <p:txBody>
          <a:bodyPr wrap="square" rtlCol="0" anchor="t"/>
          <a:lstStyle/>
          <a:p>
            <a:pPr indent="0" marL="0">
              <a:lnSpc>
                <a:spcPts val="3110"/>
              </a:lnSpc>
              <a:buNone/>
            </a:pPr>
            <a:r>
              <a:rPr lang="en-US" sz="1944" dirty="0">
                <a:solidFill>
                  <a:srgbClr val="3B3535"/>
                </a:solidFill>
                <a:latin typeface="Sora" pitchFamily="34" charset="0"/>
                <a:ea typeface="Sora" pitchFamily="34" charset="-122"/>
                <a:cs typeface="Sora" pitchFamily="34" charset="-120"/>
              </a:rPr>
              <a:t>This dashboard provides a comprehensive view of key financial metrics for each company, enabling in-depth analysis of their performance.</a:t>
            </a:r>
            <a:endParaRPr lang="en-US" sz="1944" dirty="0"/>
          </a:p>
        </p:txBody>
      </p:sp>
      <p:sp>
        <p:nvSpPr>
          <p:cNvPr id="8" name="Text 4"/>
          <p:cNvSpPr/>
          <p:nvPr/>
        </p:nvSpPr>
        <p:spPr>
          <a:xfrm>
            <a:off x="864037" y="4844772"/>
            <a:ext cx="7415927" cy="1185148"/>
          </a:xfrm>
          <a:prstGeom prst="rect">
            <a:avLst/>
          </a:prstGeom>
          <a:noFill/>
          <a:ln/>
        </p:spPr>
        <p:txBody>
          <a:bodyPr wrap="square" rtlCol="0" anchor="t"/>
          <a:lstStyle/>
          <a:p>
            <a:pPr indent="0" marL="0">
              <a:lnSpc>
                <a:spcPts val="3110"/>
              </a:lnSpc>
              <a:buNone/>
            </a:pPr>
            <a:r>
              <a:rPr lang="en-US" sz="1944" dirty="0">
                <a:solidFill>
                  <a:srgbClr val="3B3535"/>
                </a:solidFill>
                <a:latin typeface="Sora" pitchFamily="34" charset="0"/>
                <a:ea typeface="Sora" pitchFamily="34" charset="-122"/>
                <a:cs typeface="Sora" pitchFamily="34" charset="-120"/>
              </a:rPr>
              <a:t>Get a detailed breakdown of each company's average market capitalization and average sales, empowering you to make informed business decisions.</a:t>
            </a:r>
            <a:endParaRPr lang="en-US" sz="1944" dirty="0"/>
          </a:p>
        </p:txBody>
      </p:sp>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CCCCCC"/>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50437" y="2129909"/>
            <a:ext cx="7415927" cy="1624251"/>
          </a:xfrm>
          <a:prstGeom prst="rect">
            <a:avLst/>
          </a:prstGeom>
          <a:noFill/>
          <a:ln/>
        </p:spPr>
        <p:txBody>
          <a:bodyPr wrap="square" rtlCol="0" anchor="t"/>
          <a:lstStyle/>
          <a:p>
            <a:pPr indent="0" marL="0">
              <a:lnSpc>
                <a:spcPts val="6395"/>
              </a:lnSpc>
              <a:buNone/>
            </a:pPr>
            <a:r>
              <a:rPr lang="en-US" sz="5116" b="1" dirty="0">
                <a:solidFill>
                  <a:srgbClr val="1F1E1E"/>
                </a:solidFill>
                <a:latin typeface="Alexandria" pitchFamily="34" charset="0"/>
                <a:ea typeface="Alexandria" pitchFamily="34" charset="-122"/>
                <a:cs typeface="Alexandria" pitchFamily="34" charset="-120"/>
              </a:rPr>
              <a:t>Data Visualization and Analysis</a:t>
            </a:r>
            <a:endParaRPr lang="en-US" sz="5116" dirty="0"/>
          </a:p>
        </p:txBody>
      </p:sp>
      <p:sp>
        <p:nvSpPr>
          <p:cNvPr id="6" name="Text 3"/>
          <p:cNvSpPr/>
          <p:nvPr/>
        </p:nvSpPr>
        <p:spPr>
          <a:xfrm>
            <a:off x="6350437" y="4124444"/>
            <a:ext cx="7415927" cy="1975247"/>
          </a:xfrm>
          <a:prstGeom prst="rect">
            <a:avLst/>
          </a:prstGeom>
          <a:noFill/>
          <a:ln/>
        </p:spPr>
        <p:txBody>
          <a:bodyPr wrap="square" rtlCol="0" anchor="t"/>
          <a:lstStyle/>
          <a:p>
            <a:pPr indent="0" marL="0">
              <a:lnSpc>
                <a:spcPts val="3110"/>
              </a:lnSpc>
              <a:buNone/>
            </a:pPr>
            <a:r>
              <a:rPr lang="en-US" sz="1944" dirty="0">
                <a:solidFill>
                  <a:srgbClr val="3B3535"/>
                </a:solidFill>
                <a:latin typeface="Sora" pitchFamily="34" charset="0"/>
                <a:ea typeface="Sora" pitchFamily="34" charset="-122"/>
                <a:cs typeface="Sora" pitchFamily="34" charset="-120"/>
              </a:rPr>
              <a:t>The dashboard utilizes Power BI Desktop to visualize and analyze financial data, providing interactive insights and enabling users to explore data trends and patterns. This powerful tool empowers users to make informed decisions based on data-driven analysis.</a:t>
            </a:r>
            <a:endParaRPr lang="en-US" sz="1944"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477012"/>
          </a:xfrm>
          <a:prstGeom prst="rect">
            <a:avLst/>
          </a:prstGeom>
          <a:solidFill>
            <a:srgbClr val="CCCCCC"/>
          </a:solidFill>
          <a:ln/>
        </p:spPr>
      </p:sp>
      <p:pic>
        <p:nvPicPr>
          <p:cNvPr id="4" name="Image 0" descr="preencoded.png">    </p:cNvPr>
          <p:cNvPicPr>
            <a:picLocks noChangeAspect="1"/>
          </p:cNvPicPr>
          <p:nvPr/>
        </p:nvPicPr>
        <p:blipFill>
          <a:blip r:embed="rId1"/>
          <a:stretch>
            <a:fillRect/>
          </a:stretch>
        </p:blipFill>
        <p:spPr>
          <a:xfrm>
            <a:off x="837724" y="658178"/>
            <a:ext cx="12954952" cy="7160657"/>
          </a:xfrm>
          <a:prstGeom prst="rect">
            <a:avLst/>
          </a:prstGeom>
        </p:spPr>
      </p:pic>
      <p:pic>
        <p:nvPicPr>
          <p:cNvPr id="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CCCCCC"/>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CCCCCC">
              <a:alpha val="85000"/>
            </a:srgbClr>
          </a:solidFill>
          <a:ln/>
        </p:spPr>
      </p:sp>
      <p:sp>
        <p:nvSpPr>
          <p:cNvPr id="6" name="Text 3"/>
          <p:cNvSpPr/>
          <p:nvPr/>
        </p:nvSpPr>
        <p:spPr>
          <a:xfrm>
            <a:off x="864037" y="3326011"/>
            <a:ext cx="7622500" cy="812125"/>
          </a:xfrm>
          <a:prstGeom prst="rect">
            <a:avLst/>
          </a:prstGeom>
          <a:noFill/>
          <a:ln/>
        </p:spPr>
        <p:txBody>
          <a:bodyPr wrap="none" rtlCol="0" anchor="t"/>
          <a:lstStyle/>
          <a:p>
            <a:pPr indent="0" marL="0">
              <a:lnSpc>
                <a:spcPts val="6395"/>
              </a:lnSpc>
              <a:buNone/>
            </a:pPr>
            <a:r>
              <a:rPr lang="en-US" sz="5116" b="1" dirty="0">
                <a:solidFill>
                  <a:srgbClr val="1F1E1E"/>
                </a:solidFill>
                <a:latin typeface="Alexandria" pitchFamily="34" charset="0"/>
                <a:ea typeface="Alexandria" pitchFamily="34" charset="-122"/>
                <a:cs typeface="Alexandria" pitchFamily="34" charset="-120"/>
              </a:rPr>
              <a:t>                      Thank You !</a:t>
            </a:r>
            <a:endParaRPr lang="en-US" sz="5116" dirty="0"/>
          </a:p>
        </p:txBody>
      </p:sp>
      <p:sp>
        <p:nvSpPr>
          <p:cNvPr id="7" name="Text 4"/>
          <p:cNvSpPr/>
          <p:nvPr/>
        </p:nvSpPr>
        <p:spPr>
          <a:xfrm>
            <a:off x="864037" y="4508421"/>
            <a:ext cx="12902327" cy="395049"/>
          </a:xfrm>
          <a:prstGeom prst="rect">
            <a:avLst/>
          </a:prstGeom>
          <a:noFill/>
          <a:ln/>
        </p:spPr>
        <p:txBody>
          <a:bodyPr wrap="none" rtlCol="0" anchor="t"/>
          <a:lstStyle/>
          <a:p>
            <a:pPr indent="0" marL="0">
              <a:lnSpc>
                <a:spcPts val="3110"/>
              </a:lnSpc>
              <a:buNone/>
            </a:pPr>
            <a:endParaRPr lang="en-US" sz="1944"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CCCCCC"/>
          </a:solidFill>
          <a:ln/>
        </p:spPr>
      </p:sp>
      <p:sp>
        <p:nvSpPr>
          <p:cNvPr id="4" name="Text 2"/>
          <p:cNvSpPr/>
          <p:nvPr/>
        </p:nvSpPr>
        <p:spPr>
          <a:xfrm>
            <a:off x="864037" y="987623"/>
            <a:ext cx="11086862" cy="812125"/>
          </a:xfrm>
          <a:prstGeom prst="rect">
            <a:avLst/>
          </a:prstGeom>
          <a:noFill/>
          <a:ln/>
        </p:spPr>
        <p:txBody>
          <a:bodyPr wrap="none" rtlCol="0" anchor="t"/>
          <a:lstStyle/>
          <a:p>
            <a:pPr indent="0" marL="0">
              <a:lnSpc>
                <a:spcPts val="6395"/>
              </a:lnSpc>
              <a:buNone/>
            </a:pPr>
            <a:r>
              <a:rPr lang="en-US" sz="5116" b="1" dirty="0">
                <a:solidFill>
                  <a:srgbClr val="1F1E1E"/>
                </a:solidFill>
                <a:latin typeface="Alexandria" pitchFamily="34" charset="0"/>
                <a:ea typeface="Alexandria" pitchFamily="34" charset="-122"/>
                <a:cs typeface="Alexandria" pitchFamily="34" charset="-120"/>
              </a:rPr>
              <a:t>Unlock Valuable Industry Insights</a:t>
            </a:r>
            <a:endParaRPr lang="en-US" sz="5116" dirty="0"/>
          </a:p>
        </p:txBody>
      </p:sp>
      <p:pic>
        <p:nvPicPr>
          <p:cNvPr id="5" name="Image 0" descr="preencoded.png">    </p:cNvPr>
          <p:cNvPicPr>
            <a:picLocks noChangeAspect="1"/>
          </p:cNvPicPr>
          <p:nvPr/>
        </p:nvPicPr>
        <p:blipFill>
          <a:blip r:embed="rId1"/>
          <a:stretch>
            <a:fillRect/>
          </a:stretch>
        </p:blipFill>
        <p:spPr>
          <a:xfrm>
            <a:off x="864037" y="2293501"/>
            <a:ext cx="4053840" cy="2505432"/>
          </a:xfrm>
          <a:prstGeom prst="rect">
            <a:avLst/>
          </a:prstGeom>
        </p:spPr>
      </p:pic>
      <p:sp>
        <p:nvSpPr>
          <p:cNvPr id="6" name="Text 3"/>
          <p:cNvSpPr/>
          <p:nvPr/>
        </p:nvSpPr>
        <p:spPr>
          <a:xfrm>
            <a:off x="864037" y="5107543"/>
            <a:ext cx="3248501" cy="406003"/>
          </a:xfrm>
          <a:prstGeom prst="rect">
            <a:avLst/>
          </a:prstGeom>
          <a:noFill/>
          <a:ln/>
        </p:spPr>
        <p:txBody>
          <a:bodyPr wrap="none" rtlCol="0" anchor="t"/>
          <a:lstStyle/>
          <a:p>
            <a:pPr algn="l" indent="0" marL="0">
              <a:lnSpc>
                <a:spcPts val="3197"/>
              </a:lnSpc>
              <a:buNone/>
            </a:pPr>
            <a:r>
              <a:rPr lang="en-US" sz="2558" b="1" dirty="0">
                <a:solidFill>
                  <a:srgbClr val="3B3535"/>
                </a:solidFill>
                <a:latin typeface="Alexandria" pitchFamily="34" charset="0"/>
                <a:ea typeface="Alexandria" pitchFamily="34" charset="-122"/>
                <a:cs typeface="Alexandria" pitchFamily="34" charset="-120"/>
              </a:rPr>
              <a:t>Powerful Analytics</a:t>
            </a:r>
            <a:endParaRPr lang="en-US" sz="2558" dirty="0"/>
          </a:p>
        </p:txBody>
      </p:sp>
      <p:sp>
        <p:nvSpPr>
          <p:cNvPr id="7" name="Text 4"/>
          <p:cNvSpPr/>
          <p:nvPr/>
        </p:nvSpPr>
        <p:spPr>
          <a:xfrm>
            <a:off x="864037" y="5661660"/>
            <a:ext cx="4053840" cy="1580198"/>
          </a:xfrm>
          <a:prstGeom prst="rect">
            <a:avLst/>
          </a:prstGeom>
          <a:noFill/>
          <a:ln/>
        </p:spPr>
        <p:txBody>
          <a:bodyPr wrap="square" rtlCol="0" anchor="t"/>
          <a:lstStyle/>
          <a:p>
            <a:pPr algn="l" indent="0" marL="0">
              <a:lnSpc>
                <a:spcPts val="3110"/>
              </a:lnSpc>
              <a:buNone/>
            </a:pPr>
            <a:r>
              <a:rPr lang="en-US" sz="1944" dirty="0">
                <a:solidFill>
                  <a:srgbClr val="3B3535"/>
                </a:solidFill>
                <a:latin typeface="Sora" pitchFamily="34" charset="0"/>
                <a:ea typeface="Sora" pitchFamily="34" charset="-122"/>
                <a:cs typeface="Sora" pitchFamily="34" charset="-120"/>
              </a:rPr>
              <a:t>Leverage this Financial Analytics Dashboard to gain critical insights and drive strategic decision-making.</a:t>
            </a:r>
            <a:endParaRPr lang="en-US" sz="1944" dirty="0"/>
          </a:p>
        </p:txBody>
      </p:sp>
      <p:pic>
        <p:nvPicPr>
          <p:cNvPr id="8" name="Image 1" descr="preencoded.png">    </p:cNvPr>
          <p:cNvPicPr>
            <a:picLocks noChangeAspect="1"/>
          </p:cNvPicPr>
          <p:nvPr/>
        </p:nvPicPr>
        <p:blipFill>
          <a:blip r:embed="rId2"/>
          <a:stretch>
            <a:fillRect/>
          </a:stretch>
        </p:blipFill>
        <p:spPr>
          <a:xfrm>
            <a:off x="5288161" y="2293501"/>
            <a:ext cx="4053959" cy="2505432"/>
          </a:xfrm>
          <a:prstGeom prst="rect">
            <a:avLst/>
          </a:prstGeom>
        </p:spPr>
      </p:pic>
      <p:sp>
        <p:nvSpPr>
          <p:cNvPr id="9" name="Text 5"/>
          <p:cNvSpPr/>
          <p:nvPr/>
        </p:nvSpPr>
        <p:spPr>
          <a:xfrm>
            <a:off x="5288161" y="5107543"/>
            <a:ext cx="3472815" cy="406003"/>
          </a:xfrm>
          <a:prstGeom prst="rect">
            <a:avLst/>
          </a:prstGeom>
          <a:noFill/>
          <a:ln/>
        </p:spPr>
        <p:txBody>
          <a:bodyPr wrap="none" rtlCol="0" anchor="t"/>
          <a:lstStyle/>
          <a:p>
            <a:pPr algn="l" indent="0" marL="0">
              <a:lnSpc>
                <a:spcPts val="3197"/>
              </a:lnSpc>
              <a:buNone/>
            </a:pPr>
            <a:r>
              <a:rPr lang="en-US" sz="2558" b="1" dirty="0">
                <a:solidFill>
                  <a:srgbClr val="3B3535"/>
                </a:solidFill>
                <a:latin typeface="Alexandria" pitchFamily="34" charset="0"/>
                <a:ea typeface="Alexandria" pitchFamily="34" charset="-122"/>
                <a:cs typeface="Alexandria" pitchFamily="34" charset="-120"/>
              </a:rPr>
              <a:t>Visualize Key Metrics</a:t>
            </a:r>
            <a:endParaRPr lang="en-US" sz="2558" dirty="0"/>
          </a:p>
        </p:txBody>
      </p:sp>
      <p:sp>
        <p:nvSpPr>
          <p:cNvPr id="10" name="Text 6"/>
          <p:cNvSpPr/>
          <p:nvPr/>
        </p:nvSpPr>
        <p:spPr>
          <a:xfrm>
            <a:off x="5288161" y="5661660"/>
            <a:ext cx="4053959" cy="1185148"/>
          </a:xfrm>
          <a:prstGeom prst="rect">
            <a:avLst/>
          </a:prstGeom>
          <a:noFill/>
          <a:ln/>
        </p:spPr>
        <p:txBody>
          <a:bodyPr wrap="square" rtlCol="0" anchor="t"/>
          <a:lstStyle/>
          <a:p>
            <a:pPr algn="l" indent="0" marL="0">
              <a:lnSpc>
                <a:spcPts val="3110"/>
              </a:lnSpc>
              <a:buNone/>
            </a:pPr>
            <a:r>
              <a:rPr lang="en-US" sz="1944" dirty="0">
                <a:solidFill>
                  <a:srgbClr val="3B3535"/>
                </a:solidFill>
                <a:latin typeface="Sora" pitchFamily="34" charset="0"/>
                <a:ea typeface="Sora" pitchFamily="34" charset="-122"/>
                <a:cs typeface="Sora" pitchFamily="34" charset="-120"/>
              </a:rPr>
              <a:t>Explore and uncover the most important metrics to propel your organization forward.</a:t>
            </a:r>
            <a:endParaRPr lang="en-US" sz="1944" dirty="0"/>
          </a:p>
        </p:txBody>
      </p:sp>
      <p:pic>
        <p:nvPicPr>
          <p:cNvPr id="11" name="Image 2" descr="preencoded.png">    </p:cNvPr>
          <p:cNvPicPr>
            <a:picLocks noChangeAspect="1"/>
          </p:cNvPicPr>
          <p:nvPr/>
        </p:nvPicPr>
        <p:blipFill>
          <a:blip r:embed="rId3"/>
          <a:stretch>
            <a:fillRect/>
          </a:stretch>
        </p:blipFill>
        <p:spPr>
          <a:xfrm>
            <a:off x="9712404" y="2293501"/>
            <a:ext cx="4053840" cy="2505432"/>
          </a:xfrm>
          <a:prstGeom prst="rect">
            <a:avLst/>
          </a:prstGeom>
        </p:spPr>
      </p:pic>
      <p:sp>
        <p:nvSpPr>
          <p:cNvPr id="12" name="Text 7"/>
          <p:cNvSpPr/>
          <p:nvPr/>
        </p:nvSpPr>
        <p:spPr>
          <a:xfrm>
            <a:off x="9712404" y="5107543"/>
            <a:ext cx="3376374" cy="406003"/>
          </a:xfrm>
          <a:prstGeom prst="rect">
            <a:avLst/>
          </a:prstGeom>
          <a:noFill/>
          <a:ln/>
        </p:spPr>
        <p:txBody>
          <a:bodyPr wrap="none" rtlCol="0" anchor="t"/>
          <a:lstStyle/>
          <a:p>
            <a:pPr algn="l" indent="0" marL="0">
              <a:lnSpc>
                <a:spcPts val="3197"/>
              </a:lnSpc>
              <a:buNone/>
            </a:pPr>
            <a:r>
              <a:rPr lang="en-US" sz="2558" b="1" dirty="0">
                <a:solidFill>
                  <a:srgbClr val="3B3535"/>
                </a:solidFill>
                <a:latin typeface="Alexandria" pitchFamily="34" charset="0"/>
                <a:ea typeface="Alexandria" pitchFamily="34" charset="-122"/>
                <a:cs typeface="Alexandria" pitchFamily="34" charset="-120"/>
              </a:rPr>
              <a:t>Uncover Advantages</a:t>
            </a:r>
            <a:endParaRPr lang="en-US" sz="2558" dirty="0"/>
          </a:p>
        </p:txBody>
      </p:sp>
      <p:sp>
        <p:nvSpPr>
          <p:cNvPr id="13" name="Text 8"/>
          <p:cNvSpPr/>
          <p:nvPr/>
        </p:nvSpPr>
        <p:spPr>
          <a:xfrm>
            <a:off x="9712404" y="5661660"/>
            <a:ext cx="4053840" cy="1185148"/>
          </a:xfrm>
          <a:prstGeom prst="rect">
            <a:avLst/>
          </a:prstGeom>
          <a:noFill/>
          <a:ln/>
        </p:spPr>
        <p:txBody>
          <a:bodyPr wrap="square" rtlCol="0" anchor="t"/>
          <a:lstStyle/>
          <a:p>
            <a:pPr algn="l" indent="0" marL="0">
              <a:lnSpc>
                <a:spcPts val="3110"/>
              </a:lnSpc>
              <a:buNone/>
            </a:pPr>
            <a:r>
              <a:rPr lang="en-US" sz="1944" dirty="0">
                <a:solidFill>
                  <a:srgbClr val="3B3535"/>
                </a:solidFill>
                <a:latin typeface="Sora" pitchFamily="34" charset="0"/>
                <a:ea typeface="Sora" pitchFamily="34" charset="-122"/>
                <a:cs typeface="Sora" pitchFamily="34" charset="-120"/>
              </a:rPr>
              <a:t>Identify competitive advantages and make informed strategic decisions.</a:t>
            </a:r>
            <a:endParaRPr lang="en-US" sz="1944" dirty="0"/>
          </a:p>
        </p:txBody>
      </p:sp>
      <p:pic>
        <p:nvPicPr>
          <p:cNvPr id="14"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CCCCCC"/>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647105" y="1533644"/>
            <a:ext cx="4865965" cy="608171"/>
          </a:xfrm>
          <a:prstGeom prst="rect">
            <a:avLst/>
          </a:prstGeom>
          <a:noFill/>
          <a:ln/>
        </p:spPr>
        <p:txBody>
          <a:bodyPr wrap="none" rtlCol="0" anchor="t"/>
          <a:lstStyle/>
          <a:p>
            <a:pPr indent="0" marL="0">
              <a:lnSpc>
                <a:spcPts val="4789"/>
              </a:lnSpc>
              <a:buNone/>
            </a:pPr>
            <a:r>
              <a:rPr lang="en-US" sz="3832" b="1" dirty="0">
                <a:solidFill>
                  <a:srgbClr val="1F1E1E"/>
                </a:solidFill>
                <a:latin typeface="Alexandria" pitchFamily="34" charset="0"/>
                <a:ea typeface="Alexandria" pitchFamily="34" charset="-122"/>
                <a:cs typeface="Alexandria" pitchFamily="34" charset="-120"/>
              </a:rPr>
              <a:t>Key Metrics</a:t>
            </a:r>
            <a:endParaRPr lang="en-US" sz="3832" dirty="0"/>
          </a:p>
        </p:txBody>
      </p:sp>
      <p:sp>
        <p:nvSpPr>
          <p:cNvPr id="6" name="Shape 3"/>
          <p:cNvSpPr/>
          <p:nvPr/>
        </p:nvSpPr>
        <p:spPr>
          <a:xfrm>
            <a:off x="647105" y="2419112"/>
            <a:ext cx="7849791" cy="4276725"/>
          </a:xfrm>
          <a:prstGeom prst="roundRect">
            <a:avLst>
              <a:gd name="adj" fmla="val 1816"/>
            </a:avLst>
          </a:prstGeom>
          <a:noFill/>
          <a:ln w="7620">
            <a:solidFill>
              <a:srgbClr val="000000">
                <a:alpha val="8000"/>
              </a:srgbClr>
            </a:solidFill>
            <a:prstDash val="solid"/>
          </a:ln>
        </p:spPr>
      </p:sp>
      <p:sp>
        <p:nvSpPr>
          <p:cNvPr id="7" name="Shape 4"/>
          <p:cNvSpPr/>
          <p:nvPr/>
        </p:nvSpPr>
        <p:spPr>
          <a:xfrm>
            <a:off x="654725" y="2426732"/>
            <a:ext cx="7834551" cy="532686"/>
          </a:xfrm>
          <a:prstGeom prst="rect">
            <a:avLst/>
          </a:prstGeom>
          <a:solidFill>
            <a:srgbClr val="FFFFFF">
              <a:alpha val="4000"/>
            </a:srgbClr>
          </a:solidFill>
          <a:ln/>
        </p:spPr>
      </p:sp>
      <p:sp>
        <p:nvSpPr>
          <p:cNvPr id="8" name="Text 5"/>
          <p:cNvSpPr/>
          <p:nvPr/>
        </p:nvSpPr>
        <p:spPr>
          <a:xfrm>
            <a:off x="839629" y="2545199"/>
            <a:ext cx="3543657" cy="295751"/>
          </a:xfrm>
          <a:prstGeom prst="rect">
            <a:avLst/>
          </a:prstGeom>
          <a:noFill/>
          <a:ln/>
        </p:spPr>
        <p:txBody>
          <a:bodyPr wrap="none" rtlCol="0" anchor="t"/>
          <a:lstStyle/>
          <a:p>
            <a:pPr indent="0" marL="0">
              <a:lnSpc>
                <a:spcPts val="2330"/>
              </a:lnSpc>
              <a:buNone/>
            </a:pPr>
            <a:r>
              <a:rPr lang="en-US" sz="1456" dirty="0">
                <a:solidFill>
                  <a:srgbClr val="3B3535"/>
                </a:solidFill>
                <a:latin typeface="Sora" pitchFamily="34" charset="0"/>
                <a:ea typeface="Sora" pitchFamily="34" charset="-122"/>
                <a:cs typeface="Sora" pitchFamily="34" charset="-120"/>
              </a:rPr>
              <a:t>Metric</a:t>
            </a:r>
            <a:endParaRPr lang="en-US" sz="1456" dirty="0"/>
          </a:p>
        </p:txBody>
      </p:sp>
      <p:sp>
        <p:nvSpPr>
          <p:cNvPr id="9" name="Text 6"/>
          <p:cNvSpPr/>
          <p:nvPr/>
        </p:nvSpPr>
        <p:spPr>
          <a:xfrm>
            <a:off x="4760714" y="2545199"/>
            <a:ext cx="3543657" cy="295751"/>
          </a:xfrm>
          <a:prstGeom prst="rect">
            <a:avLst/>
          </a:prstGeom>
          <a:noFill/>
          <a:ln/>
        </p:spPr>
        <p:txBody>
          <a:bodyPr wrap="none" rtlCol="0" anchor="t"/>
          <a:lstStyle/>
          <a:p>
            <a:pPr indent="0" marL="0">
              <a:lnSpc>
                <a:spcPts val="2330"/>
              </a:lnSpc>
              <a:buNone/>
            </a:pPr>
            <a:r>
              <a:rPr lang="en-US" sz="1456" dirty="0">
                <a:solidFill>
                  <a:srgbClr val="3B3535"/>
                </a:solidFill>
                <a:latin typeface="Sora" pitchFamily="34" charset="0"/>
                <a:ea typeface="Sora" pitchFamily="34" charset="-122"/>
                <a:cs typeface="Sora" pitchFamily="34" charset="-120"/>
              </a:rPr>
              <a:t>Description</a:t>
            </a:r>
            <a:endParaRPr lang="en-US" sz="1456" dirty="0"/>
          </a:p>
        </p:txBody>
      </p:sp>
      <p:sp>
        <p:nvSpPr>
          <p:cNvPr id="10" name="Shape 7"/>
          <p:cNvSpPr/>
          <p:nvPr/>
        </p:nvSpPr>
        <p:spPr>
          <a:xfrm>
            <a:off x="654725" y="2959417"/>
            <a:ext cx="7834551" cy="532686"/>
          </a:xfrm>
          <a:prstGeom prst="rect">
            <a:avLst/>
          </a:prstGeom>
          <a:solidFill>
            <a:srgbClr val="000000">
              <a:alpha val="4000"/>
            </a:srgbClr>
          </a:solidFill>
          <a:ln/>
        </p:spPr>
      </p:sp>
      <p:sp>
        <p:nvSpPr>
          <p:cNvPr id="11" name="Text 8"/>
          <p:cNvSpPr/>
          <p:nvPr/>
        </p:nvSpPr>
        <p:spPr>
          <a:xfrm>
            <a:off x="839629" y="3077885"/>
            <a:ext cx="3543657" cy="295751"/>
          </a:xfrm>
          <a:prstGeom prst="rect">
            <a:avLst/>
          </a:prstGeom>
          <a:noFill/>
          <a:ln/>
        </p:spPr>
        <p:txBody>
          <a:bodyPr wrap="none" rtlCol="0" anchor="t"/>
          <a:lstStyle/>
          <a:p>
            <a:pPr indent="0" marL="0">
              <a:lnSpc>
                <a:spcPts val="2330"/>
              </a:lnSpc>
              <a:buNone/>
            </a:pPr>
            <a:r>
              <a:rPr lang="en-US" sz="1456" dirty="0">
                <a:solidFill>
                  <a:srgbClr val="3B3535"/>
                </a:solidFill>
                <a:latin typeface="Sora" pitchFamily="34" charset="0"/>
                <a:ea typeface="Sora" pitchFamily="34" charset="-122"/>
                <a:cs typeface="Sora" pitchFamily="34" charset="-120"/>
              </a:rPr>
              <a:t>Mar Cap - Crore</a:t>
            </a:r>
            <a:endParaRPr lang="en-US" sz="1456" dirty="0"/>
          </a:p>
        </p:txBody>
      </p:sp>
      <p:sp>
        <p:nvSpPr>
          <p:cNvPr id="12" name="Text 9"/>
          <p:cNvSpPr/>
          <p:nvPr/>
        </p:nvSpPr>
        <p:spPr>
          <a:xfrm>
            <a:off x="4760714" y="3077885"/>
            <a:ext cx="3543657" cy="295751"/>
          </a:xfrm>
          <a:prstGeom prst="rect">
            <a:avLst/>
          </a:prstGeom>
          <a:noFill/>
          <a:ln/>
        </p:spPr>
        <p:txBody>
          <a:bodyPr wrap="none" rtlCol="0" anchor="t"/>
          <a:lstStyle/>
          <a:p>
            <a:pPr indent="0" marL="0">
              <a:lnSpc>
                <a:spcPts val="2330"/>
              </a:lnSpc>
              <a:buNone/>
            </a:pPr>
            <a:r>
              <a:rPr lang="en-US" sz="1456" dirty="0">
                <a:solidFill>
                  <a:srgbClr val="3B3535"/>
                </a:solidFill>
                <a:latin typeface="Sora" pitchFamily="34" charset="0"/>
                <a:ea typeface="Sora" pitchFamily="34" charset="-122"/>
                <a:cs typeface="Sora" pitchFamily="34" charset="-120"/>
              </a:rPr>
              <a:t>Market capitalization in Crore</a:t>
            </a:r>
            <a:endParaRPr lang="en-US" sz="1456" dirty="0"/>
          </a:p>
        </p:txBody>
      </p:sp>
      <p:sp>
        <p:nvSpPr>
          <p:cNvPr id="13" name="Shape 10"/>
          <p:cNvSpPr/>
          <p:nvPr/>
        </p:nvSpPr>
        <p:spPr>
          <a:xfrm>
            <a:off x="654725" y="3492103"/>
            <a:ext cx="7834551" cy="532686"/>
          </a:xfrm>
          <a:prstGeom prst="rect">
            <a:avLst/>
          </a:prstGeom>
          <a:solidFill>
            <a:srgbClr val="FFFFFF">
              <a:alpha val="4000"/>
            </a:srgbClr>
          </a:solidFill>
          <a:ln/>
        </p:spPr>
      </p:sp>
      <p:sp>
        <p:nvSpPr>
          <p:cNvPr id="14" name="Text 11"/>
          <p:cNvSpPr/>
          <p:nvPr/>
        </p:nvSpPr>
        <p:spPr>
          <a:xfrm>
            <a:off x="839629" y="3610570"/>
            <a:ext cx="3543657" cy="295751"/>
          </a:xfrm>
          <a:prstGeom prst="rect">
            <a:avLst/>
          </a:prstGeom>
          <a:noFill/>
          <a:ln/>
        </p:spPr>
        <p:txBody>
          <a:bodyPr wrap="none" rtlCol="0" anchor="t"/>
          <a:lstStyle/>
          <a:p>
            <a:pPr indent="0" marL="0">
              <a:lnSpc>
                <a:spcPts val="2330"/>
              </a:lnSpc>
              <a:buNone/>
            </a:pPr>
            <a:r>
              <a:rPr lang="en-US" sz="1456" dirty="0">
                <a:solidFill>
                  <a:srgbClr val="3B3535"/>
                </a:solidFill>
                <a:latin typeface="Sora" pitchFamily="34" charset="0"/>
                <a:ea typeface="Sora" pitchFamily="34" charset="-122"/>
                <a:cs typeface="Sora" pitchFamily="34" charset="-120"/>
              </a:rPr>
              <a:t>Sales Qtr - Crore</a:t>
            </a:r>
            <a:endParaRPr lang="en-US" sz="1456" dirty="0"/>
          </a:p>
        </p:txBody>
      </p:sp>
      <p:sp>
        <p:nvSpPr>
          <p:cNvPr id="15" name="Text 12"/>
          <p:cNvSpPr/>
          <p:nvPr/>
        </p:nvSpPr>
        <p:spPr>
          <a:xfrm>
            <a:off x="4760714" y="3610570"/>
            <a:ext cx="3543657" cy="295751"/>
          </a:xfrm>
          <a:prstGeom prst="rect">
            <a:avLst/>
          </a:prstGeom>
          <a:noFill/>
          <a:ln/>
        </p:spPr>
        <p:txBody>
          <a:bodyPr wrap="none" rtlCol="0" anchor="t"/>
          <a:lstStyle/>
          <a:p>
            <a:pPr indent="0" marL="0">
              <a:lnSpc>
                <a:spcPts val="2330"/>
              </a:lnSpc>
              <a:buNone/>
            </a:pPr>
            <a:r>
              <a:rPr lang="en-US" sz="1456" dirty="0">
                <a:solidFill>
                  <a:srgbClr val="3B3535"/>
                </a:solidFill>
                <a:latin typeface="Sora" pitchFamily="34" charset="0"/>
                <a:ea typeface="Sora" pitchFamily="34" charset="-122"/>
                <a:cs typeface="Sora" pitchFamily="34" charset="-120"/>
              </a:rPr>
              <a:t>Sales for the quarter in Crore</a:t>
            </a:r>
            <a:endParaRPr lang="en-US" sz="1456" dirty="0"/>
          </a:p>
        </p:txBody>
      </p:sp>
      <p:sp>
        <p:nvSpPr>
          <p:cNvPr id="16" name="Shape 13"/>
          <p:cNvSpPr/>
          <p:nvPr/>
        </p:nvSpPr>
        <p:spPr>
          <a:xfrm>
            <a:off x="654725" y="4024789"/>
            <a:ext cx="7834551" cy="532686"/>
          </a:xfrm>
          <a:prstGeom prst="rect">
            <a:avLst/>
          </a:prstGeom>
          <a:solidFill>
            <a:srgbClr val="000000">
              <a:alpha val="4000"/>
            </a:srgbClr>
          </a:solidFill>
          <a:ln/>
        </p:spPr>
      </p:sp>
      <p:sp>
        <p:nvSpPr>
          <p:cNvPr id="17" name="Text 14"/>
          <p:cNvSpPr/>
          <p:nvPr/>
        </p:nvSpPr>
        <p:spPr>
          <a:xfrm>
            <a:off x="839629" y="4143256"/>
            <a:ext cx="3543657" cy="295751"/>
          </a:xfrm>
          <a:prstGeom prst="rect">
            <a:avLst/>
          </a:prstGeom>
          <a:noFill/>
          <a:ln/>
        </p:spPr>
        <p:txBody>
          <a:bodyPr wrap="none" rtlCol="0" anchor="t"/>
          <a:lstStyle/>
          <a:p>
            <a:pPr indent="0" marL="0">
              <a:lnSpc>
                <a:spcPts val="2330"/>
              </a:lnSpc>
              <a:buNone/>
            </a:pPr>
            <a:r>
              <a:rPr lang="en-US" sz="1456" dirty="0">
                <a:solidFill>
                  <a:srgbClr val="3B3535"/>
                </a:solidFill>
                <a:latin typeface="Sora" pitchFamily="34" charset="0"/>
                <a:ea typeface="Sora" pitchFamily="34" charset="-122"/>
                <a:cs typeface="Sora" pitchFamily="34" charset="-120"/>
              </a:rPr>
              <a:t>Sum of Mar Cap - Crore</a:t>
            </a:r>
            <a:endParaRPr lang="en-US" sz="1456" dirty="0"/>
          </a:p>
        </p:txBody>
      </p:sp>
      <p:sp>
        <p:nvSpPr>
          <p:cNvPr id="18" name="Text 15"/>
          <p:cNvSpPr/>
          <p:nvPr/>
        </p:nvSpPr>
        <p:spPr>
          <a:xfrm>
            <a:off x="4760714" y="4143256"/>
            <a:ext cx="3543657" cy="295751"/>
          </a:xfrm>
          <a:prstGeom prst="rect">
            <a:avLst/>
          </a:prstGeom>
          <a:noFill/>
          <a:ln/>
        </p:spPr>
        <p:txBody>
          <a:bodyPr wrap="none" rtlCol="0" anchor="t"/>
          <a:lstStyle/>
          <a:p>
            <a:pPr indent="0" marL="0">
              <a:lnSpc>
                <a:spcPts val="2330"/>
              </a:lnSpc>
              <a:buNone/>
            </a:pPr>
            <a:r>
              <a:rPr lang="en-US" sz="1456" dirty="0">
                <a:solidFill>
                  <a:srgbClr val="3B3535"/>
                </a:solidFill>
                <a:latin typeface="Sora" pitchFamily="34" charset="0"/>
                <a:ea typeface="Sora" pitchFamily="34" charset="-122"/>
                <a:cs typeface="Sora" pitchFamily="34" charset="-120"/>
              </a:rPr>
              <a:t>Total market capitalization in Crore</a:t>
            </a:r>
            <a:endParaRPr lang="en-US" sz="1456" dirty="0"/>
          </a:p>
        </p:txBody>
      </p:sp>
      <p:sp>
        <p:nvSpPr>
          <p:cNvPr id="19" name="Shape 16"/>
          <p:cNvSpPr/>
          <p:nvPr/>
        </p:nvSpPr>
        <p:spPr>
          <a:xfrm>
            <a:off x="654725" y="4557474"/>
            <a:ext cx="7834551" cy="532686"/>
          </a:xfrm>
          <a:prstGeom prst="rect">
            <a:avLst/>
          </a:prstGeom>
          <a:solidFill>
            <a:srgbClr val="FFFFFF">
              <a:alpha val="4000"/>
            </a:srgbClr>
          </a:solidFill>
          <a:ln/>
        </p:spPr>
      </p:sp>
      <p:sp>
        <p:nvSpPr>
          <p:cNvPr id="20" name="Text 17"/>
          <p:cNvSpPr/>
          <p:nvPr/>
        </p:nvSpPr>
        <p:spPr>
          <a:xfrm>
            <a:off x="839629" y="4675942"/>
            <a:ext cx="3543657" cy="295751"/>
          </a:xfrm>
          <a:prstGeom prst="rect">
            <a:avLst/>
          </a:prstGeom>
          <a:noFill/>
          <a:ln/>
        </p:spPr>
        <p:txBody>
          <a:bodyPr wrap="none" rtlCol="0" anchor="t"/>
          <a:lstStyle/>
          <a:p>
            <a:pPr indent="0" marL="0">
              <a:lnSpc>
                <a:spcPts val="2330"/>
              </a:lnSpc>
              <a:buNone/>
            </a:pPr>
            <a:r>
              <a:rPr lang="en-US" sz="1456" dirty="0">
                <a:solidFill>
                  <a:srgbClr val="3B3535"/>
                </a:solidFill>
                <a:latin typeface="Sora" pitchFamily="34" charset="0"/>
                <a:ea typeface="Sora" pitchFamily="34" charset="-122"/>
                <a:cs typeface="Sora" pitchFamily="34" charset="-120"/>
              </a:rPr>
              <a:t>Sum of S.No.</a:t>
            </a:r>
            <a:endParaRPr lang="en-US" sz="1456" dirty="0"/>
          </a:p>
        </p:txBody>
      </p:sp>
      <p:sp>
        <p:nvSpPr>
          <p:cNvPr id="21" name="Text 18"/>
          <p:cNvSpPr/>
          <p:nvPr/>
        </p:nvSpPr>
        <p:spPr>
          <a:xfrm>
            <a:off x="4760714" y="4675942"/>
            <a:ext cx="3543657" cy="295751"/>
          </a:xfrm>
          <a:prstGeom prst="rect">
            <a:avLst/>
          </a:prstGeom>
          <a:noFill/>
          <a:ln/>
        </p:spPr>
        <p:txBody>
          <a:bodyPr wrap="none" rtlCol="0" anchor="t"/>
          <a:lstStyle/>
          <a:p>
            <a:pPr indent="0" marL="0">
              <a:lnSpc>
                <a:spcPts val="2330"/>
              </a:lnSpc>
              <a:buNone/>
            </a:pPr>
            <a:r>
              <a:rPr lang="en-US" sz="1456" dirty="0">
                <a:solidFill>
                  <a:srgbClr val="3B3535"/>
                </a:solidFill>
                <a:latin typeface="Sora" pitchFamily="34" charset="0"/>
                <a:ea typeface="Sora" pitchFamily="34" charset="-122"/>
                <a:cs typeface="Sora" pitchFamily="34" charset="-120"/>
              </a:rPr>
              <a:t>Total number of companies</a:t>
            </a:r>
            <a:endParaRPr lang="en-US" sz="1456" dirty="0"/>
          </a:p>
        </p:txBody>
      </p:sp>
      <p:sp>
        <p:nvSpPr>
          <p:cNvPr id="22" name="Shape 19"/>
          <p:cNvSpPr/>
          <p:nvPr/>
        </p:nvSpPr>
        <p:spPr>
          <a:xfrm>
            <a:off x="654725" y="5090160"/>
            <a:ext cx="7834551" cy="532686"/>
          </a:xfrm>
          <a:prstGeom prst="rect">
            <a:avLst/>
          </a:prstGeom>
          <a:solidFill>
            <a:srgbClr val="000000">
              <a:alpha val="4000"/>
            </a:srgbClr>
          </a:solidFill>
          <a:ln/>
        </p:spPr>
      </p:sp>
      <p:sp>
        <p:nvSpPr>
          <p:cNvPr id="23" name="Text 20"/>
          <p:cNvSpPr/>
          <p:nvPr/>
        </p:nvSpPr>
        <p:spPr>
          <a:xfrm>
            <a:off x="839629" y="5208627"/>
            <a:ext cx="3543657" cy="295751"/>
          </a:xfrm>
          <a:prstGeom prst="rect">
            <a:avLst/>
          </a:prstGeom>
          <a:noFill/>
          <a:ln/>
        </p:spPr>
        <p:txBody>
          <a:bodyPr wrap="none" rtlCol="0" anchor="t"/>
          <a:lstStyle/>
          <a:p>
            <a:pPr indent="0" marL="0">
              <a:lnSpc>
                <a:spcPts val="2330"/>
              </a:lnSpc>
              <a:buNone/>
            </a:pPr>
            <a:r>
              <a:rPr lang="en-US" sz="1456" dirty="0">
                <a:solidFill>
                  <a:srgbClr val="3B3535"/>
                </a:solidFill>
                <a:latin typeface="Sora" pitchFamily="34" charset="0"/>
                <a:ea typeface="Sora" pitchFamily="34" charset="-122"/>
                <a:cs typeface="Sora" pitchFamily="34" charset="-120"/>
              </a:rPr>
              <a:t>Sum of Sales Qtr - Crore</a:t>
            </a:r>
            <a:endParaRPr lang="en-US" sz="1456" dirty="0"/>
          </a:p>
        </p:txBody>
      </p:sp>
      <p:sp>
        <p:nvSpPr>
          <p:cNvPr id="24" name="Text 21"/>
          <p:cNvSpPr/>
          <p:nvPr/>
        </p:nvSpPr>
        <p:spPr>
          <a:xfrm>
            <a:off x="4760714" y="5208627"/>
            <a:ext cx="3543657" cy="295751"/>
          </a:xfrm>
          <a:prstGeom prst="rect">
            <a:avLst/>
          </a:prstGeom>
          <a:noFill/>
          <a:ln/>
        </p:spPr>
        <p:txBody>
          <a:bodyPr wrap="none" rtlCol="0" anchor="t"/>
          <a:lstStyle/>
          <a:p>
            <a:pPr indent="0" marL="0">
              <a:lnSpc>
                <a:spcPts val="2330"/>
              </a:lnSpc>
              <a:buNone/>
            </a:pPr>
            <a:r>
              <a:rPr lang="en-US" sz="1456" dirty="0">
                <a:solidFill>
                  <a:srgbClr val="3B3535"/>
                </a:solidFill>
                <a:latin typeface="Sora" pitchFamily="34" charset="0"/>
                <a:ea typeface="Sora" pitchFamily="34" charset="-122"/>
                <a:cs typeface="Sora" pitchFamily="34" charset="-120"/>
              </a:rPr>
              <a:t>Total sales for the quarter in Crore</a:t>
            </a:r>
            <a:endParaRPr lang="en-US" sz="1456" dirty="0"/>
          </a:p>
        </p:txBody>
      </p:sp>
      <p:sp>
        <p:nvSpPr>
          <p:cNvPr id="25" name="Shape 22"/>
          <p:cNvSpPr/>
          <p:nvPr/>
        </p:nvSpPr>
        <p:spPr>
          <a:xfrm>
            <a:off x="654725" y="5622846"/>
            <a:ext cx="7834551" cy="532686"/>
          </a:xfrm>
          <a:prstGeom prst="rect">
            <a:avLst/>
          </a:prstGeom>
          <a:solidFill>
            <a:srgbClr val="FFFFFF">
              <a:alpha val="4000"/>
            </a:srgbClr>
          </a:solidFill>
          <a:ln/>
        </p:spPr>
      </p:sp>
      <p:sp>
        <p:nvSpPr>
          <p:cNvPr id="26" name="Text 23"/>
          <p:cNvSpPr/>
          <p:nvPr/>
        </p:nvSpPr>
        <p:spPr>
          <a:xfrm>
            <a:off x="839629" y="5741313"/>
            <a:ext cx="3543657" cy="295751"/>
          </a:xfrm>
          <a:prstGeom prst="rect">
            <a:avLst/>
          </a:prstGeom>
          <a:noFill/>
          <a:ln/>
        </p:spPr>
        <p:txBody>
          <a:bodyPr wrap="none" rtlCol="0" anchor="t"/>
          <a:lstStyle/>
          <a:p>
            <a:pPr indent="0" marL="0">
              <a:lnSpc>
                <a:spcPts val="2330"/>
              </a:lnSpc>
              <a:buNone/>
            </a:pPr>
            <a:r>
              <a:rPr lang="en-US" sz="1456" dirty="0">
                <a:solidFill>
                  <a:srgbClr val="3B3535"/>
                </a:solidFill>
                <a:latin typeface="Sora" pitchFamily="34" charset="0"/>
                <a:ea typeface="Sora" pitchFamily="34" charset="-122"/>
                <a:cs typeface="Sora" pitchFamily="34" charset="-120"/>
              </a:rPr>
              <a:t>Total_Companies</a:t>
            </a:r>
            <a:endParaRPr lang="en-US" sz="1456" dirty="0"/>
          </a:p>
        </p:txBody>
      </p:sp>
      <p:sp>
        <p:nvSpPr>
          <p:cNvPr id="27" name="Text 24"/>
          <p:cNvSpPr/>
          <p:nvPr/>
        </p:nvSpPr>
        <p:spPr>
          <a:xfrm>
            <a:off x="4760714" y="5741313"/>
            <a:ext cx="3543657" cy="295751"/>
          </a:xfrm>
          <a:prstGeom prst="rect">
            <a:avLst/>
          </a:prstGeom>
          <a:noFill/>
          <a:ln/>
        </p:spPr>
        <p:txBody>
          <a:bodyPr wrap="none" rtlCol="0" anchor="t"/>
          <a:lstStyle/>
          <a:p>
            <a:pPr indent="0" marL="0">
              <a:lnSpc>
                <a:spcPts val="2330"/>
              </a:lnSpc>
              <a:buNone/>
            </a:pPr>
            <a:r>
              <a:rPr lang="en-US" sz="1456" dirty="0">
                <a:solidFill>
                  <a:srgbClr val="3B3535"/>
                </a:solidFill>
                <a:latin typeface="Sora" pitchFamily="34" charset="0"/>
                <a:ea typeface="Sora" pitchFamily="34" charset="-122"/>
                <a:cs typeface="Sora" pitchFamily="34" charset="-120"/>
              </a:rPr>
              <a:t>Total number of companies</a:t>
            </a:r>
            <a:endParaRPr lang="en-US" sz="1456" dirty="0"/>
          </a:p>
        </p:txBody>
      </p:sp>
      <p:sp>
        <p:nvSpPr>
          <p:cNvPr id="28" name="Shape 25"/>
          <p:cNvSpPr/>
          <p:nvPr/>
        </p:nvSpPr>
        <p:spPr>
          <a:xfrm>
            <a:off x="654725" y="6155531"/>
            <a:ext cx="7834551" cy="532686"/>
          </a:xfrm>
          <a:prstGeom prst="rect">
            <a:avLst/>
          </a:prstGeom>
          <a:solidFill>
            <a:srgbClr val="000000">
              <a:alpha val="4000"/>
            </a:srgbClr>
          </a:solidFill>
          <a:ln/>
        </p:spPr>
      </p:sp>
      <p:sp>
        <p:nvSpPr>
          <p:cNvPr id="29" name="Text 26"/>
          <p:cNvSpPr/>
          <p:nvPr/>
        </p:nvSpPr>
        <p:spPr>
          <a:xfrm>
            <a:off x="839629" y="6273998"/>
            <a:ext cx="3543657" cy="295751"/>
          </a:xfrm>
          <a:prstGeom prst="rect">
            <a:avLst/>
          </a:prstGeom>
          <a:noFill/>
          <a:ln/>
        </p:spPr>
        <p:txBody>
          <a:bodyPr wrap="none" rtlCol="0" anchor="t"/>
          <a:lstStyle/>
          <a:p>
            <a:pPr indent="0" marL="0">
              <a:lnSpc>
                <a:spcPts val="2330"/>
              </a:lnSpc>
              <a:buNone/>
            </a:pPr>
            <a:r>
              <a:rPr lang="en-US" sz="1456" dirty="0">
                <a:solidFill>
                  <a:srgbClr val="3B3535"/>
                </a:solidFill>
                <a:latin typeface="Sora" pitchFamily="34" charset="0"/>
                <a:ea typeface="Sora" pitchFamily="34" charset="-122"/>
                <a:cs typeface="Sora" pitchFamily="34" charset="-120"/>
              </a:rPr>
              <a:t>Total_Market_...</a:t>
            </a:r>
            <a:endParaRPr lang="en-US" sz="1456" dirty="0"/>
          </a:p>
        </p:txBody>
      </p:sp>
      <p:sp>
        <p:nvSpPr>
          <p:cNvPr id="30" name="Text 27"/>
          <p:cNvSpPr/>
          <p:nvPr/>
        </p:nvSpPr>
        <p:spPr>
          <a:xfrm>
            <a:off x="4760714" y="6273998"/>
            <a:ext cx="3543657" cy="295751"/>
          </a:xfrm>
          <a:prstGeom prst="rect">
            <a:avLst/>
          </a:prstGeom>
          <a:noFill/>
          <a:ln/>
        </p:spPr>
        <p:txBody>
          <a:bodyPr wrap="none" rtlCol="0" anchor="t"/>
          <a:lstStyle/>
          <a:p>
            <a:pPr indent="0" marL="0">
              <a:lnSpc>
                <a:spcPts val="2330"/>
              </a:lnSpc>
              <a:buNone/>
            </a:pPr>
            <a:r>
              <a:rPr lang="en-US" sz="1456" dirty="0">
                <a:solidFill>
                  <a:srgbClr val="3B3535"/>
                </a:solidFill>
                <a:latin typeface="Sora" pitchFamily="34" charset="0"/>
                <a:ea typeface="Sora" pitchFamily="34" charset="-122"/>
                <a:cs typeface="Sora" pitchFamily="34" charset="-120"/>
              </a:rPr>
              <a:t>Total market capitalization</a:t>
            </a:r>
            <a:endParaRPr lang="en-US" sz="1456" dirty="0"/>
          </a:p>
        </p:txBody>
      </p:sp>
      <p:pic>
        <p:nvPicPr>
          <p:cNvPr id="3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CCCCCC"/>
          </a:solidFill>
          <a:ln/>
        </p:spPr>
      </p:sp>
      <p:sp>
        <p:nvSpPr>
          <p:cNvPr id="4" name="Text 2"/>
          <p:cNvSpPr/>
          <p:nvPr/>
        </p:nvSpPr>
        <p:spPr>
          <a:xfrm>
            <a:off x="864037" y="1173956"/>
            <a:ext cx="12902327" cy="1624251"/>
          </a:xfrm>
          <a:prstGeom prst="rect">
            <a:avLst/>
          </a:prstGeom>
          <a:noFill/>
          <a:ln/>
        </p:spPr>
        <p:txBody>
          <a:bodyPr wrap="square" rtlCol="0" anchor="t"/>
          <a:lstStyle/>
          <a:p>
            <a:pPr indent="0" marL="0">
              <a:lnSpc>
                <a:spcPts val="6395"/>
              </a:lnSpc>
              <a:buNone/>
            </a:pPr>
            <a:r>
              <a:rPr lang="en-US" sz="5116" b="1" dirty="0">
                <a:solidFill>
                  <a:srgbClr val="1F1E1E"/>
                </a:solidFill>
                <a:latin typeface="Alexandria" pitchFamily="34" charset="0"/>
                <a:ea typeface="Alexandria" pitchFamily="34" charset="-122"/>
                <a:cs typeface="Alexandria" pitchFamily="34" charset="-120"/>
              </a:rPr>
              <a:t>Market Cap and Sales Quantity Correlation</a:t>
            </a:r>
            <a:endParaRPr lang="en-US" sz="5116" dirty="0"/>
          </a:p>
        </p:txBody>
      </p:sp>
      <p:sp>
        <p:nvSpPr>
          <p:cNvPr id="5" name="Text 3"/>
          <p:cNvSpPr/>
          <p:nvPr/>
        </p:nvSpPr>
        <p:spPr>
          <a:xfrm>
            <a:off x="864037" y="3415308"/>
            <a:ext cx="3296126" cy="406003"/>
          </a:xfrm>
          <a:prstGeom prst="rect">
            <a:avLst/>
          </a:prstGeom>
          <a:noFill/>
          <a:ln/>
        </p:spPr>
        <p:txBody>
          <a:bodyPr wrap="none" rtlCol="0" anchor="t"/>
          <a:lstStyle/>
          <a:p>
            <a:pPr indent="0" marL="0">
              <a:lnSpc>
                <a:spcPts val="3197"/>
              </a:lnSpc>
              <a:buNone/>
            </a:pPr>
            <a:r>
              <a:rPr lang="en-US" sz="2558" b="1" dirty="0">
                <a:solidFill>
                  <a:srgbClr val="1F1E1E"/>
                </a:solidFill>
                <a:latin typeface="Alexandria" pitchFamily="34" charset="0"/>
                <a:ea typeface="Alexandria" pitchFamily="34" charset="-122"/>
                <a:cs typeface="Alexandria" pitchFamily="34" charset="-120"/>
              </a:rPr>
              <a:t>Correlation Analysis</a:t>
            </a:r>
            <a:endParaRPr lang="en-US" sz="2558" dirty="0"/>
          </a:p>
        </p:txBody>
      </p:sp>
      <p:sp>
        <p:nvSpPr>
          <p:cNvPr id="6" name="Text 4"/>
          <p:cNvSpPr/>
          <p:nvPr/>
        </p:nvSpPr>
        <p:spPr>
          <a:xfrm>
            <a:off x="864037" y="4068128"/>
            <a:ext cx="6150054" cy="2370296"/>
          </a:xfrm>
          <a:prstGeom prst="rect">
            <a:avLst/>
          </a:prstGeom>
          <a:noFill/>
          <a:ln/>
        </p:spPr>
        <p:txBody>
          <a:bodyPr wrap="square" rtlCol="0" anchor="t"/>
          <a:lstStyle/>
          <a:p>
            <a:pPr indent="0" marL="0">
              <a:lnSpc>
                <a:spcPts val="3110"/>
              </a:lnSpc>
              <a:buNone/>
            </a:pPr>
            <a:r>
              <a:rPr lang="en-US" sz="1944" dirty="0">
                <a:solidFill>
                  <a:srgbClr val="3B3535"/>
                </a:solidFill>
                <a:latin typeface="Sora" pitchFamily="34" charset="0"/>
                <a:ea typeface="Sora" pitchFamily="34" charset="-122"/>
                <a:cs typeface="Sora" pitchFamily="34" charset="-120"/>
              </a:rPr>
              <a:t>This visualization displays the correlation between market capitalization and sales quantity. The scatter plot reveals the relationship between these two key financial metrics, providing insights into how market cap is influenced by sales performance.</a:t>
            </a:r>
            <a:endParaRPr lang="en-US" sz="1944" dirty="0"/>
          </a:p>
        </p:txBody>
      </p:sp>
      <p:sp>
        <p:nvSpPr>
          <p:cNvPr id="7" name="Text 5"/>
          <p:cNvSpPr/>
          <p:nvPr/>
        </p:nvSpPr>
        <p:spPr>
          <a:xfrm>
            <a:off x="7623929" y="3415308"/>
            <a:ext cx="3248501" cy="406003"/>
          </a:xfrm>
          <a:prstGeom prst="rect">
            <a:avLst/>
          </a:prstGeom>
          <a:noFill/>
          <a:ln/>
        </p:spPr>
        <p:txBody>
          <a:bodyPr wrap="none" rtlCol="0" anchor="t"/>
          <a:lstStyle/>
          <a:p>
            <a:pPr indent="0" marL="0">
              <a:lnSpc>
                <a:spcPts val="3197"/>
              </a:lnSpc>
              <a:buNone/>
            </a:pPr>
            <a:r>
              <a:rPr lang="en-US" sz="2558" b="1" dirty="0">
                <a:solidFill>
                  <a:srgbClr val="1F1E1E"/>
                </a:solidFill>
                <a:latin typeface="Alexandria" pitchFamily="34" charset="0"/>
                <a:ea typeface="Alexandria" pitchFamily="34" charset="-122"/>
                <a:cs typeface="Alexandria" pitchFamily="34" charset="-120"/>
              </a:rPr>
              <a:t>Data Interpretation</a:t>
            </a:r>
            <a:endParaRPr lang="en-US" sz="2558" dirty="0"/>
          </a:p>
        </p:txBody>
      </p:sp>
      <p:sp>
        <p:nvSpPr>
          <p:cNvPr id="8" name="Text 6"/>
          <p:cNvSpPr/>
          <p:nvPr/>
        </p:nvSpPr>
        <p:spPr>
          <a:xfrm>
            <a:off x="7623929" y="4068128"/>
            <a:ext cx="6150054" cy="2765346"/>
          </a:xfrm>
          <a:prstGeom prst="rect">
            <a:avLst/>
          </a:prstGeom>
          <a:noFill/>
          <a:ln/>
        </p:spPr>
        <p:txBody>
          <a:bodyPr wrap="square" rtlCol="0" anchor="t"/>
          <a:lstStyle/>
          <a:p>
            <a:pPr indent="0" marL="0">
              <a:lnSpc>
                <a:spcPts val="3110"/>
              </a:lnSpc>
              <a:buNone/>
            </a:pPr>
            <a:r>
              <a:rPr lang="en-US" sz="1944" dirty="0">
                <a:solidFill>
                  <a:srgbClr val="3B3535"/>
                </a:solidFill>
                <a:latin typeface="Sora" pitchFamily="34" charset="0"/>
                <a:ea typeface="Sora" pitchFamily="34" charset="-122"/>
                <a:cs typeface="Sora" pitchFamily="34" charset="-120"/>
              </a:rPr>
              <a:t>By analyzing the scatter plot, we can identify trends and patterns in the data. For example, we might observe a positive correlation, indicating that companies with higher sales tend to have higher market capitalization. This analysis can be valuable for understanding market dynamics and making informed investment decisions.</a:t>
            </a:r>
            <a:endParaRPr lang="en-US" sz="1944" dirty="0"/>
          </a:p>
        </p:txBody>
      </p:sp>
      <p:pic>
        <p:nvPicPr>
          <p:cNvPr id="9"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CCCCCC"/>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5" name="Image 1" descr="preencoded.png">    </p:cNvPr>
          <p:cNvPicPr>
            <a:picLocks noChangeAspect="1"/>
          </p:cNvPicPr>
          <p:nvPr/>
        </p:nvPicPr>
        <p:blipFill>
          <a:blip r:embed="rId2"/>
          <a:stretch>
            <a:fillRect/>
          </a:stretch>
        </p:blipFill>
        <p:spPr>
          <a:xfrm>
            <a:off x="1927860" y="3299460"/>
            <a:ext cx="1630680" cy="1630680"/>
          </a:xfrm>
          <a:prstGeom prst="rect">
            <a:avLst/>
          </a:prstGeom>
        </p:spPr>
      </p:pic>
      <p:sp>
        <p:nvSpPr>
          <p:cNvPr id="6" name="Text 2"/>
          <p:cNvSpPr/>
          <p:nvPr/>
        </p:nvSpPr>
        <p:spPr>
          <a:xfrm>
            <a:off x="6234708" y="759738"/>
            <a:ext cx="7647384" cy="1406604"/>
          </a:xfrm>
          <a:prstGeom prst="rect">
            <a:avLst/>
          </a:prstGeom>
          <a:noFill/>
          <a:ln/>
        </p:spPr>
        <p:txBody>
          <a:bodyPr wrap="square" rtlCol="0" anchor="t"/>
          <a:lstStyle/>
          <a:p>
            <a:pPr indent="0" marL="0">
              <a:lnSpc>
                <a:spcPts val="5538"/>
              </a:lnSpc>
              <a:buNone/>
            </a:pPr>
            <a:r>
              <a:rPr lang="en-US" sz="4431" b="1" dirty="0">
                <a:solidFill>
                  <a:srgbClr val="1F1E1E"/>
                </a:solidFill>
                <a:latin typeface="Alexandria" pitchFamily="34" charset="0"/>
                <a:ea typeface="Alexandria" pitchFamily="34" charset="-122"/>
                <a:cs typeface="Alexandria" pitchFamily="34" charset="-120"/>
              </a:rPr>
              <a:t>Top Companies by Sales Quantity</a:t>
            </a:r>
            <a:endParaRPr lang="en-US" sz="4431" dirty="0"/>
          </a:p>
        </p:txBody>
      </p:sp>
      <p:sp>
        <p:nvSpPr>
          <p:cNvPr id="7" name="Shape 3"/>
          <p:cNvSpPr/>
          <p:nvPr/>
        </p:nvSpPr>
        <p:spPr>
          <a:xfrm>
            <a:off x="6234708" y="2727484"/>
            <a:ext cx="481012" cy="481013"/>
          </a:xfrm>
          <a:prstGeom prst="roundRect">
            <a:avLst>
              <a:gd name="adj" fmla="val 18670"/>
            </a:avLst>
          </a:prstGeom>
          <a:solidFill>
            <a:srgbClr val="D5DCF6"/>
          </a:solidFill>
          <a:ln w="7620">
            <a:solidFill>
              <a:srgbClr val="BBC2DC"/>
            </a:solidFill>
            <a:prstDash val="solid"/>
          </a:ln>
        </p:spPr>
      </p:sp>
      <p:sp>
        <p:nvSpPr>
          <p:cNvPr id="8" name="Text 4"/>
          <p:cNvSpPr/>
          <p:nvPr/>
        </p:nvSpPr>
        <p:spPr>
          <a:xfrm>
            <a:off x="6408777" y="2799159"/>
            <a:ext cx="132755" cy="337661"/>
          </a:xfrm>
          <a:prstGeom prst="rect">
            <a:avLst/>
          </a:prstGeom>
          <a:noFill/>
          <a:ln/>
        </p:spPr>
        <p:txBody>
          <a:bodyPr wrap="none" rtlCol="0" anchor="t"/>
          <a:lstStyle/>
          <a:p>
            <a:pPr algn="ctr" indent="0" marL="0">
              <a:lnSpc>
                <a:spcPts val="2658"/>
              </a:lnSpc>
              <a:buNone/>
            </a:pPr>
            <a:r>
              <a:rPr lang="en-US" sz="2658" b="1" dirty="0">
                <a:solidFill>
                  <a:srgbClr val="3B3535"/>
                </a:solidFill>
                <a:latin typeface="Alexandria" pitchFamily="34" charset="0"/>
                <a:ea typeface="Alexandria" pitchFamily="34" charset="-122"/>
                <a:cs typeface="Alexandria" pitchFamily="34" charset="-120"/>
              </a:rPr>
              <a:t>1</a:t>
            </a:r>
            <a:endParaRPr lang="en-US" sz="2658" dirty="0"/>
          </a:p>
        </p:txBody>
      </p:sp>
      <p:sp>
        <p:nvSpPr>
          <p:cNvPr id="9" name="Text 5"/>
          <p:cNvSpPr/>
          <p:nvPr/>
        </p:nvSpPr>
        <p:spPr>
          <a:xfrm>
            <a:off x="6929438" y="2727484"/>
            <a:ext cx="2981087" cy="351592"/>
          </a:xfrm>
          <a:prstGeom prst="rect">
            <a:avLst/>
          </a:prstGeom>
          <a:noFill/>
          <a:ln/>
        </p:spPr>
        <p:txBody>
          <a:bodyPr wrap="none" rtlCol="0" anchor="t"/>
          <a:lstStyle/>
          <a:p>
            <a:pPr indent="0" marL="0">
              <a:lnSpc>
                <a:spcPts val="2769"/>
              </a:lnSpc>
              <a:buNone/>
            </a:pPr>
            <a:r>
              <a:rPr lang="en-US" sz="2215" b="1" dirty="0">
                <a:solidFill>
                  <a:srgbClr val="3B3535"/>
                </a:solidFill>
                <a:latin typeface="Alexandria" pitchFamily="34" charset="0"/>
                <a:ea typeface="Alexandria" pitchFamily="34" charset="-122"/>
                <a:cs typeface="Alexandria" pitchFamily="34" charset="-120"/>
              </a:rPr>
              <a:t>459 Total Companies</a:t>
            </a:r>
            <a:endParaRPr lang="en-US" sz="2215" dirty="0"/>
          </a:p>
        </p:txBody>
      </p:sp>
      <p:sp>
        <p:nvSpPr>
          <p:cNvPr id="10" name="Text 6"/>
          <p:cNvSpPr/>
          <p:nvPr/>
        </p:nvSpPr>
        <p:spPr>
          <a:xfrm>
            <a:off x="6929438" y="3207306"/>
            <a:ext cx="6952655" cy="684133"/>
          </a:xfrm>
          <a:prstGeom prst="rect">
            <a:avLst/>
          </a:prstGeom>
          <a:noFill/>
          <a:ln/>
        </p:spPr>
        <p:txBody>
          <a:bodyPr wrap="square" rtlCol="0" anchor="t"/>
          <a:lstStyle/>
          <a:p>
            <a:pPr indent="0" marL="0">
              <a:lnSpc>
                <a:spcPts val="2694"/>
              </a:lnSpc>
              <a:buNone/>
            </a:pPr>
            <a:r>
              <a:rPr lang="en-US" sz="1684" dirty="0">
                <a:solidFill>
                  <a:srgbClr val="3B3535"/>
                </a:solidFill>
                <a:latin typeface="Sora" pitchFamily="34" charset="0"/>
                <a:ea typeface="Sora" pitchFamily="34" charset="-122"/>
                <a:cs typeface="Sora" pitchFamily="34" charset="-120"/>
              </a:rPr>
              <a:t>The dashboard analyzes a total of 459 companies, providing a comprehensive overview of the market.</a:t>
            </a:r>
            <a:endParaRPr lang="en-US" sz="1684" dirty="0"/>
          </a:p>
        </p:txBody>
      </p:sp>
      <p:sp>
        <p:nvSpPr>
          <p:cNvPr id="11" name="Shape 7"/>
          <p:cNvSpPr/>
          <p:nvPr/>
        </p:nvSpPr>
        <p:spPr>
          <a:xfrm>
            <a:off x="6234708" y="4345662"/>
            <a:ext cx="481012" cy="481013"/>
          </a:xfrm>
          <a:prstGeom prst="roundRect">
            <a:avLst>
              <a:gd name="adj" fmla="val 18670"/>
            </a:avLst>
          </a:prstGeom>
          <a:solidFill>
            <a:srgbClr val="D5DCF6"/>
          </a:solidFill>
          <a:ln w="7620">
            <a:solidFill>
              <a:srgbClr val="BBC2DC"/>
            </a:solidFill>
            <a:prstDash val="solid"/>
          </a:ln>
        </p:spPr>
      </p:sp>
      <p:sp>
        <p:nvSpPr>
          <p:cNvPr id="12" name="Text 8"/>
          <p:cNvSpPr/>
          <p:nvPr/>
        </p:nvSpPr>
        <p:spPr>
          <a:xfrm>
            <a:off x="6374368" y="4417338"/>
            <a:ext cx="201573" cy="337661"/>
          </a:xfrm>
          <a:prstGeom prst="rect">
            <a:avLst/>
          </a:prstGeom>
          <a:noFill/>
          <a:ln/>
        </p:spPr>
        <p:txBody>
          <a:bodyPr wrap="none" rtlCol="0" anchor="t"/>
          <a:lstStyle/>
          <a:p>
            <a:pPr algn="ctr" indent="0" marL="0">
              <a:lnSpc>
                <a:spcPts val="2658"/>
              </a:lnSpc>
              <a:buNone/>
            </a:pPr>
            <a:r>
              <a:rPr lang="en-US" sz="2658" b="1" dirty="0">
                <a:solidFill>
                  <a:srgbClr val="3B3535"/>
                </a:solidFill>
                <a:latin typeface="Alexandria" pitchFamily="34" charset="0"/>
                <a:ea typeface="Alexandria" pitchFamily="34" charset="-122"/>
                <a:cs typeface="Alexandria" pitchFamily="34" charset="-120"/>
              </a:rPr>
              <a:t>2</a:t>
            </a:r>
            <a:endParaRPr lang="en-US" sz="2658" dirty="0"/>
          </a:p>
        </p:txBody>
      </p:sp>
      <p:sp>
        <p:nvSpPr>
          <p:cNvPr id="13" name="Text 9"/>
          <p:cNvSpPr/>
          <p:nvPr/>
        </p:nvSpPr>
        <p:spPr>
          <a:xfrm>
            <a:off x="6929438" y="4345662"/>
            <a:ext cx="2813447" cy="351592"/>
          </a:xfrm>
          <a:prstGeom prst="rect">
            <a:avLst/>
          </a:prstGeom>
          <a:noFill/>
          <a:ln/>
        </p:spPr>
        <p:txBody>
          <a:bodyPr wrap="none" rtlCol="0" anchor="t"/>
          <a:lstStyle/>
          <a:p>
            <a:pPr indent="0" marL="0">
              <a:lnSpc>
                <a:spcPts val="2769"/>
              </a:lnSpc>
              <a:buNone/>
            </a:pPr>
            <a:r>
              <a:rPr lang="en-US" sz="2215" b="1" dirty="0">
                <a:solidFill>
                  <a:srgbClr val="3B3535"/>
                </a:solidFill>
                <a:latin typeface="Alexandria" pitchFamily="34" charset="0"/>
                <a:ea typeface="Alexandria" pitchFamily="34" charset="-122"/>
                <a:cs typeface="Alexandria" pitchFamily="34" charset="-120"/>
              </a:rPr>
              <a:t>Top Companies</a:t>
            </a:r>
            <a:endParaRPr lang="en-US" sz="2215" dirty="0"/>
          </a:p>
        </p:txBody>
      </p:sp>
      <p:sp>
        <p:nvSpPr>
          <p:cNvPr id="14" name="Text 10"/>
          <p:cNvSpPr/>
          <p:nvPr/>
        </p:nvSpPr>
        <p:spPr>
          <a:xfrm>
            <a:off x="6929438" y="4825484"/>
            <a:ext cx="6952655" cy="684133"/>
          </a:xfrm>
          <a:prstGeom prst="rect">
            <a:avLst/>
          </a:prstGeom>
          <a:noFill/>
          <a:ln/>
        </p:spPr>
        <p:txBody>
          <a:bodyPr wrap="square" rtlCol="0" anchor="t"/>
          <a:lstStyle/>
          <a:p>
            <a:pPr indent="0" marL="0">
              <a:lnSpc>
                <a:spcPts val="2694"/>
              </a:lnSpc>
              <a:buNone/>
            </a:pPr>
            <a:r>
              <a:rPr lang="en-US" sz="1684" dirty="0">
                <a:solidFill>
                  <a:srgbClr val="3B3535"/>
                </a:solidFill>
                <a:latin typeface="Sora" pitchFamily="34" charset="0"/>
                <a:ea typeface="Sora" pitchFamily="34" charset="-122"/>
                <a:cs typeface="Sora" pitchFamily="34" charset="-120"/>
              </a:rPr>
              <a:t>The visualization highlights the top companies based on their sales quantity, showcasing the leading players in the market.</a:t>
            </a:r>
            <a:endParaRPr lang="en-US" sz="1684" dirty="0"/>
          </a:p>
        </p:txBody>
      </p:sp>
      <p:sp>
        <p:nvSpPr>
          <p:cNvPr id="15" name="Shape 11"/>
          <p:cNvSpPr/>
          <p:nvPr/>
        </p:nvSpPr>
        <p:spPr>
          <a:xfrm>
            <a:off x="6234708" y="5963841"/>
            <a:ext cx="481012" cy="481013"/>
          </a:xfrm>
          <a:prstGeom prst="roundRect">
            <a:avLst>
              <a:gd name="adj" fmla="val 18670"/>
            </a:avLst>
          </a:prstGeom>
          <a:solidFill>
            <a:srgbClr val="D5DCF6"/>
          </a:solidFill>
          <a:ln w="7620">
            <a:solidFill>
              <a:srgbClr val="BBC2DC"/>
            </a:solidFill>
            <a:prstDash val="solid"/>
          </a:ln>
        </p:spPr>
      </p:sp>
      <p:sp>
        <p:nvSpPr>
          <p:cNvPr id="16" name="Text 12"/>
          <p:cNvSpPr/>
          <p:nvPr/>
        </p:nvSpPr>
        <p:spPr>
          <a:xfrm>
            <a:off x="6374249" y="6035516"/>
            <a:ext cx="201930" cy="337661"/>
          </a:xfrm>
          <a:prstGeom prst="rect">
            <a:avLst/>
          </a:prstGeom>
          <a:noFill/>
          <a:ln/>
        </p:spPr>
        <p:txBody>
          <a:bodyPr wrap="none" rtlCol="0" anchor="t"/>
          <a:lstStyle/>
          <a:p>
            <a:pPr algn="ctr" indent="0" marL="0">
              <a:lnSpc>
                <a:spcPts val="2658"/>
              </a:lnSpc>
              <a:buNone/>
            </a:pPr>
            <a:r>
              <a:rPr lang="en-US" sz="2658" b="1" dirty="0">
                <a:solidFill>
                  <a:srgbClr val="3B3535"/>
                </a:solidFill>
                <a:latin typeface="Alexandria" pitchFamily="34" charset="0"/>
                <a:ea typeface="Alexandria" pitchFamily="34" charset="-122"/>
                <a:cs typeface="Alexandria" pitchFamily="34" charset="-120"/>
              </a:rPr>
              <a:t>3</a:t>
            </a:r>
            <a:endParaRPr lang="en-US" sz="2658" dirty="0"/>
          </a:p>
        </p:txBody>
      </p:sp>
      <p:sp>
        <p:nvSpPr>
          <p:cNvPr id="17" name="Text 13"/>
          <p:cNvSpPr/>
          <p:nvPr/>
        </p:nvSpPr>
        <p:spPr>
          <a:xfrm>
            <a:off x="6929438" y="5963841"/>
            <a:ext cx="2813447" cy="351592"/>
          </a:xfrm>
          <a:prstGeom prst="rect">
            <a:avLst/>
          </a:prstGeom>
          <a:noFill/>
          <a:ln/>
        </p:spPr>
        <p:txBody>
          <a:bodyPr wrap="none" rtlCol="0" anchor="t"/>
          <a:lstStyle/>
          <a:p>
            <a:pPr indent="0" marL="0">
              <a:lnSpc>
                <a:spcPts val="2769"/>
              </a:lnSpc>
              <a:buNone/>
            </a:pPr>
            <a:r>
              <a:rPr lang="en-US" sz="2215" b="1" dirty="0">
                <a:solidFill>
                  <a:srgbClr val="3B3535"/>
                </a:solidFill>
                <a:latin typeface="Alexandria" pitchFamily="34" charset="0"/>
                <a:ea typeface="Alexandria" pitchFamily="34" charset="-122"/>
                <a:cs typeface="Alexandria" pitchFamily="34" charset="-120"/>
              </a:rPr>
              <a:t>Power BI Desktop</a:t>
            </a:r>
            <a:endParaRPr lang="en-US" sz="2215" dirty="0"/>
          </a:p>
        </p:txBody>
      </p:sp>
      <p:sp>
        <p:nvSpPr>
          <p:cNvPr id="18" name="Text 14"/>
          <p:cNvSpPr/>
          <p:nvPr/>
        </p:nvSpPr>
        <p:spPr>
          <a:xfrm>
            <a:off x="6929438" y="6443663"/>
            <a:ext cx="6952655" cy="1026200"/>
          </a:xfrm>
          <a:prstGeom prst="rect">
            <a:avLst/>
          </a:prstGeom>
          <a:noFill/>
          <a:ln/>
        </p:spPr>
        <p:txBody>
          <a:bodyPr wrap="square" rtlCol="0" anchor="t"/>
          <a:lstStyle/>
          <a:p>
            <a:pPr indent="0" marL="0">
              <a:lnSpc>
                <a:spcPts val="2694"/>
              </a:lnSpc>
              <a:buNone/>
            </a:pPr>
            <a:r>
              <a:rPr lang="en-US" sz="1684" dirty="0">
                <a:solidFill>
                  <a:srgbClr val="3B3535"/>
                </a:solidFill>
                <a:latin typeface="Sora" pitchFamily="34" charset="0"/>
                <a:ea typeface="Sora" pitchFamily="34" charset="-122"/>
                <a:cs typeface="Sora" pitchFamily="34" charset="-120"/>
              </a:rPr>
              <a:t>The dashboard is powered by Power BI Desktop, a powerful data visualization and analysis tool that enables interactive exploration of financial data.</a:t>
            </a:r>
            <a:endParaRPr lang="en-US" sz="1684" dirty="0"/>
          </a:p>
        </p:txBody>
      </p:sp>
      <p:pic>
        <p:nvPicPr>
          <p:cNvPr id="1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CCCCCC"/>
          </a:solidFill>
          <a:ln/>
        </p:spPr>
      </p:sp>
      <p:sp>
        <p:nvSpPr>
          <p:cNvPr id="4" name="Text 2"/>
          <p:cNvSpPr/>
          <p:nvPr/>
        </p:nvSpPr>
        <p:spPr>
          <a:xfrm>
            <a:off x="864037" y="1975009"/>
            <a:ext cx="10003988" cy="812125"/>
          </a:xfrm>
          <a:prstGeom prst="rect">
            <a:avLst/>
          </a:prstGeom>
          <a:noFill/>
          <a:ln/>
        </p:spPr>
        <p:txBody>
          <a:bodyPr wrap="none" rtlCol="0" anchor="t"/>
          <a:lstStyle/>
          <a:p>
            <a:pPr indent="0" marL="0">
              <a:lnSpc>
                <a:spcPts val="6395"/>
              </a:lnSpc>
              <a:buNone/>
            </a:pPr>
            <a:r>
              <a:rPr lang="en-US" sz="5116" b="1" dirty="0">
                <a:solidFill>
                  <a:srgbClr val="1F1E1E"/>
                </a:solidFill>
                <a:latin typeface="Alexandria" pitchFamily="34" charset="0"/>
                <a:ea typeface="Alexandria" pitchFamily="34" charset="-122"/>
                <a:cs typeface="Alexandria" pitchFamily="34" charset="-120"/>
              </a:rPr>
              <a:t>Top Companies by Market Cap</a:t>
            </a:r>
            <a:endParaRPr lang="en-US" sz="5116" dirty="0"/>
          </a:p>
        </p:txBody>
      </p:sp>
      <p:sp>
        <p:nvSpPr>
          <p:cNvPr id="5" name="Text 3"/>
          <p:cNvSpPr/>
          <p:nvPr/>
        </p:nvSpPr>
        <p:spPr>
          <a:xfrm>
            <a:off x="864037" y="3404235"/>
            <a:ext cx="3248501" cy="406003"/>
          </a:xfrm>
          <a:prstGeom prst="rect">
            <a:avLst/>
          </a:prstGeom>
          <a:noFill/>
          <a:ln/>
        </p:spPr>
        <p:txBody>
          <a:bodyPr wrap="none" rtlCol="0" anchor="t"/>
          <a:lstStyle/>
          <a:p>
            <a:pPr indent="0" marL="0">
              <a:lnSpc>
                <a:spcPts val="3197"/>
              </a:lnSpc>
              <a:buNone/>
            </a:pPr>
            <a:r>
              <a:rPr lang="en-US" sz="2558" b="1" dirty="0">
                <a:solidFill>
                  <a:srgbClr val="1F1E1E"/>
                </a:solidFill>
                <a:latin typeface="Alexandria" pitchFamily="34" charset="0"/>
                <a:ea typeface="Alexandria" pitchFamily="34" charset="-122"/>
                <a:cs typeface="Alexandria" pitchFamily="34" charset="-120"/>
              </a:rPr>
              <a:t>Market Cap</a:t>
            </a:r>
            <a:endParaRPr lang="en-US" sz="2558" dirty="0"/>
          </a:p>
        </p:txBody>
      </p:sp>
      <p:sp>
        <p:nvSpPr>
          <p:cNvPr id="6" name="Text 4"/>
          <p:cNvSpPr/>
          <p:nvPr/>
        </p:nvSpPr>
        <p:spPr>
          <a:xfrm>
            <a:off x="864037" y="4057055"/>
            <a:ext cx="3898821" cy="1975247"/>
          </a:xfrm>
          <a:prstGeom prst="rect">
            <a:avLst/>
          </a:prstGeom>
          <a:noFill/>
          <a:ln/>
        </p:spPr>
        <p:txBody>
          <a:bodyPr wrap="square" rtlCol="0" anchor="t"/>
          <a:lstStyle/>
          <a:p>
            <a:pPr indent="0" marL="0">
              <a:lnSpc>
                <a:spcPts val="3110"/>
              </a:lnSpc>
              <a:buNone/>
            </a:pPr>
            <a:r>
              <a:rPr lang="en-US" sz="1944" dirty="0">
                <a:solidFill>
                  <a:srgbClr val="3B3535"/>
                </a:solidFill>
                <a:latin typeface="Sora" pitchFamily="34" charset="0"/>
                <a:ea typeface="Sora" pitchFamily="34" charset="-122"/>
                <a:cs typeface="Sora" pitchFamily="34" charset="-120"/>
              </a:rPr>
              <a:t>The dashboard displays the total market capitalization, which represents the combined value of all companies in the market.</a:t>
            </a:r>
            <a:endParaRPr lang="en-US" sz="1944" dirty="0"/>
          </a:p>
        </p:txBody>
      </p:sp>
      <p:sp>
        <p:nvSpPr>
          <p:cNvPr id="7" name="Text 5"/>
          <p:cNvSpPr/>
          <p:nvPr/>
        </p:nvSpPr>
        <p:spPr>
          <a:xfrm>
            <a:off x="5372695" y="3404235"/>
            <a:ext cx="3248501" cy="406003"/>
          </a:xfrm>
          <a:prstGeom prst="rect">
            <a:avLst/>
          </a:prstGeom>
          <a:noFill/>
          <a:ln/>
        </p:spPr>
        <p:txBody>
          <a:bodyPr wrap="none" rtlCol="0" anchor="t"/>
          <a:lstStyle/>
          <a:p>
            <a:pPr indent="0" marL="0">
              <a:lnSpc>
                <a:spcPts val="3197"/>
              </a:lnSpc>
              <a:buNone/>
            </a:pPr>
            <a:r>
              <a:rPr lang="en-US" sz="2558" b="1" dirty="0">
                <a:solidFill>
                  <a:srgbClr val="1F1E1E"/>
                </a:solidFill>
                <a:latin typeface="Alexandria" pitchFamily="34" charset="0"/>
                <a:ea typeface="Alexandria" pitchFamily="34" charset="-122"/>
                <a:cs typeface="Alexandria" pitchFamily="34" charset="-120"/>
              </a:rPr>
              <a:t>Sales</a:t>
            </a:r>
            <a:endParaRPr lang="en-US" sz="2558" dirty="0"/>
          </a:p>
        </p:txBody>
      </p:sp>
      <p:sp>
        <p:nvSpPr>
          <p:cNvPr id="8" name="Text 6"/>
          <p:cNvSpPr/>
          <p:nvPr/>
        </p:nvSpPr>
        <p:spPr>
          <a:xfrm>
            <a:off x="5372695" y="4057055"/>
            <a:ext cx="3898821" cy="1580198"/>
          </a:xfrm>
          <a:prstGeom prst="rect">
            <a:avLst/>
          </a:prstGeom>
          <a:noFill/>
          <a:ln/>
        </p:spPr>
        <p:txBody>
          <a:bodyPr wrap="square" rtlCol="0" anchor="t"/>
          <a:lstStyle/>
          <a:p>
            <a:pPr indent="0" marL="0">
              <a:lnSpc>
                <a:spcPts val="3110"/>
              </a:lnSpc>
              <a:buNone/>
            </a:pPr>
            <a:r>
              <a:rPr lang="en-US" sz="1944" dirty="0">
                <a:solidFill>
                  <a:srgbClr val="3B3535"/>
                </a:solidFill>
                <a:latin typeface="Sora" pitchFamily="34" charset="0"/>
                <a:ea typeface="Sora" pitchFamily="34" charset="-122"/>
                <a:cs typeface="Sora" pitchFamily="34" charset="-120"/>
              </a:rPr>
              <a:t>The total sales figure represents the aggregate sales revenue generated by all companies in the market.</a:t>
            </a:r>
            <a:endParaRPr lang="en-US" sz="1944" dirty="0"/>
          </a:p>
        </p:txBody>
      </p:sp>
      <p:sp>
        <p:nvSpPr>
          <p:cNvPr id="9" name="Text 7"/>
          <p:cNvSpPr/>
          <p:nvPr/>
        </p:nvSpPr>
        <p:spPr>
          <a:xfrm>
            <a:off x="9881354" y="3404235"/>
            <a:ext cx="3248501" cy="406003"/>
          </a:xfrm>
          <a:prstGeom prst="rect">
            <a:avLst/>
          </a:prstGeom>
          <a:noFill/>
          <a:ln/>
        </p:spPr>
        <p:txBody>
          <a:bodyPr wrap="none" rtlCol="0" anchor="t"/>
          <a:lstStyle/>
          <a:p>
            <a:pPr indent="0" marL="0">
              <a:lnSpc>
                <a:spcPts val="3197"/>
              </a:lnSpc>
              <a:buNone/>
            </a:pPr>
            <a:r>
              <a:rPr lang="en-US" sz="2558" b="1" dirty="0">
                <a:solidFill>
                  <a:srgbClr val="1F1E1E"/>
                </a:solidFill>
                <a:latin typeface="Alexandria" pitchFamily="34" charset="0"/>
                <a:ea typeface="Alexandria" pitchFamily="34" charset="-122"/>
                <a:cs typeface="Alexandria" pitchFamily="34" charset="-120"/>
              </a:rPr>
              <a:t>Top Companies</a:t>
            </a:r>
            <a:endParaRPr lang="en-US" sz="2558" dirty="0"/>
          </a:p>
        </p:txBody>
      </p:sp>
      <p:sp>
        <p:nvSpPr>
          <p:cNvPr id="10" name="Text 8"/>
          <p:cNvSpPr/>
          <p:nvPr/>
        </p:nvSpPr>
        <p:spPr>
          <a:xfrm>
            <a:off x="9881354" y="4057055"/>
            <a:ext cx="3898821" cy="1975247"/>
          </a:xfrm>
          <a:prstGeom prst="rect">
            <a:avLst/>
          </a:prstGeom>
          <a:noFill/>
          <a:ln/>
        </p:spPr>
        <p:txBody>
          <a:bodyPr wrap="square" rtlCol="0" anchor="t"/>
          <a:lstStyle/>
          <a:p>
            <a:pPr indent="0" marL="0">
              <a:lnSpc>
                <a:spcPts val="3110"/>
              </a:lnSpc>
              <a:buNone/>
            </a:pPr>
            <a:r>
              <a:rPr lang="en-US" sz="1944" dirty="0">
                <a:solidFill>
                  <a:srgbClr val="3B3535"/>
                </a:solidFill>
                <a:latin typeface="Sora" pitchFamily="34" charset="0"/>
                <a:ea typeface="Sora" pitchFamily="34" charset="-122"/>
                <a:cs typeface="Sora" pitchFamily="34" charset="-120"/>
              </a:rPr>
              <a:t>The visualization highlights the top companies based on their market capitalization, showcasing the most valuable companies in the market.</a:t>
            </a:r>
            <a:endParaRPr lang="en-US" sz="1944" dirty="0"/>
          </a:p>
        </p:txBody>
      </p:sp>
      <p:pic>
        <p:nvPicPr>
          <p:cNvPr id="1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9580840"/>
          </a:xfrm>
          <a:prstGeom prst="rect">
            <a:avLst/>
          </a:prstGeom>
          <a:solidFill>
            <a:srgbClr val="CCCCCC"/>
          </a:solidFill>
          <a:ln/>
        </p:spPr>
      </p:sp>
      <p:pic>
        <p:nvPicPr>
          <p:cNvPr id="4" name="Image 0" descr="preencoded.png">    </p:cNvPr>
          <p:cNvPicPr>
            <a:picLocks noChangeAspect="1"/>
          </p:cNvPicPr>
          <p:nvPr/>
        </p:nvPicPr>
        <p:blipFill>
          <a:blip r:embed="rId1"/>
          <a:stretch>
            <a:fillRect/>
          </a:stretch>
        </p:blipFill>
        <p:spPr>
          <a:xfrm>
            <a:off x="0" y="0"/>
            <a:ext cx="5486400" cy="9580840"/>
          </a:xfrm>
          <a:prstGeom prst="rect">
            <a:avLst/>
          </a:prstGeom>
        </p:spPr>
      </p:pic>
      <p:sp>
        <p:nvSpPr>
          <p:cNvPr id="5" name="Text 2"/>
          <p:cNvSpPr/>
          <p:nvPr/>
        </p:nvSpPr>
        <p:spPr>
          <a:xfrm>
            <a:off x="6091238" y="475178"/>
            <a:ext cx="5313164" cy="568523"/>
          </a:xfrm>
          <a:prstGeom prst="rect">
            <a:avLst/>
          </a:prstGeom>
          <a:noFill/>
          <a:ln/>
        </p:spPr>
        <p:txBody>
          <a:bodyPr wrap="none" rtlCol="0" anchor="t"/>
          <a:lstStyle/>
          <a:p>
            <a:pPr indent="0" marL="0">
              <a:lnSpc>
                <a:spcPts val="4476"/>
              </a:lnSpc>
              <a:buNone/>
            </a:pPr>
            <a:r>
              <a:rPr lang="en-US" sz="3581" b="1" dirty="0">
                <a:solidFill>
                  <a:srgbClr val="1F1E1E"/>
                </a:solidFill>
                <a:latin typeface="Alexandria" pitchFamily="34" charset="0"/>
                <a:ea typeface="Alexandria" pitchFamily="34" charset="-122"/>
                <a:cs typeface="Alexandria" pitchFamily="34" charset="-120"/>
              </a:rPr>
              <a:t>Company Performance</a:t>
            </a:r>
            <a:endParaRPr lang="en-US" sz="3581" dirty="0"/>
          </a:p>
        </p:txBody>
      </p:sp>
      <p:sp>
        <p:nvSpPr>
          <p:cNvPr id="6" name="Text 3"/>
          <p:cNvSpPr/>
          <p:nvPr/>
        </p:nvSpPr>
        <p:spPr>
          <a:xfrm>
            <a:off x="6091238" y="1302901"/>
            <a:ext cx="7934325" cy="1106329"/>
          </a:xfrm>
          <a:prstGeom prst="rect">
            <a:avLst/>
          </a:prstGeom>
          <a:noFill/>
          <a:ln/>
        </p:spPr>
        <p:txBody>
          <a:bodyPr wrap="square" rtlCol="0" anchor="t"/>
          <a:lstStyle/>
          <a:p>
            <a:pPr indent="0" marL="0">
              <a:lnSpc>
                <a:spcPts val="2177"/>
              </a:lnSpc>
              <a:buNone/>
            </a:pPr>
            <a:r>
              <a:rPr lang="en-US" sz="1361" dirty="0">
                <a:solidFill>
                  <a:srgbClr val="3B3535"/>
                </a:solidFill>
                <a:latin typeface="Sora" pitchFamily="34" charset="0"/>
                <a:ea typeface="Sora" pitchFamily="34" charset="-122"/>
                <a:cs typeface="Sora" pitchFamily="34" charset="-120"/>
              </a:rPr>
              <a:t>This visualization provides an in-depth analysis of key financial metrics for leading companies in the market. The scatter plot reveals the correlation between market capitalization and sales quantity, offering valuable insights into the performance and dynamics of these top industry players.</a:t>
            </a:r>
            <a:endParaRPr lang="en-US" sz="1361" dirty="0"/>
          </a:p>
        </p:txBody>
      </p:sp>
      <p:sp>
        <p:nvSpPr>
          <p:cNvPr id="7" name="Shape 4"/>
          <p:cNvSpPr/>
          <p:nvPr/>
        </p:nvSpPr>
        <p:spPr>
          <a:xfrm>
            <a:off x="6091238" y="2603540"/>
            <a:ext cx="7934325" cy="6502122"/>
          </a:xfrm>
          <a:prstGeom prst="roundRect">
            <a:avLst>
              <a:gd name="adj" fmla="val 1116"/>
            </a:avLst>
          </a:prstGeom>
          <a:noFill/>
          <a:ln w="7620">
            <a:solidFill>
              <a:srgbClr val="000000">
                <a:alpha val="8000"/>
              </a:srgbClr>
            </a:solidFill>
            <a:prstDash val="solid"/>
          </a:ln>
        </p:spPr>
      </p:sp>
      <p:sp>
        <p:nvSpPr>
          <p:cNvPr id="8" name="Shape 5"/>
          <p:cNvSpPr/>
          <p:nvPr/>
        </p:nvSpPr>
        <p:spPr>
          <a:xfrm>
            <a:off x="6098857" y="2611160"/>
            <a:ext cx="7919085" cy="498991"/>
          </a:xfrm>
          <a:prstGeom prst="rect">
            <a:avLst/>
          </a:prstGeom>
          <a:solidFill>
            <a:srgbClr val="FFFFFF">
              <a:alpha val="4000"/>
            </a:srgbClr>
          </a:solidFill>
          <a:ln/>
        </p:spPr>
      </p:sp>
      <p:sp>
        <p:nvSpPr>
          <p:cNvPr id="9" name="Text 6"/>
          <p:cNvSpPr/>
          <p:nvPr/>
        </p:nvSpPr>
        <p:spPr>
          <a:xfrm>
            <a:off x="6271736" y="2722364"/>
            <a:ext cx="2290882" cy="276582"/>
          </a:xfrm>
          <a:prstGeom prst="rect">
            <a:avLst/>
          </a:prstGeom>
          <a:noFill/>
          <a:ln/>
        </p:spPr>
        <p:txBody>
          <a:bodyPr wrap="none" rtlCol="0" anchor="t"/>
          <a:lstStyle/>
          <a:p>
            <a:pPr indent="0" marL="0">
              <a:lnSpc>
                <a:spcPts val="2177"/>
              </a:lnSpc>
              <a:buNone/>
            </a:pPr>
            <a:r>
              <a:rPr lang="en-US" sz="1361" dirty="0">
                <a:solidFill>
                  <a:srgbClr val="3B3535"/>
                </a:solidFill>
                <a:latin typeface="Sora" pitchFamily="34" charset="0"/>
                <a:ea typeface="Sora" pitchFamily="34" charset="-122"/>
                <a:cs typeface="Sora" pitchFamily="34" charset="-120"/>
              </a:rPr>
              <a:t>Name</a:t>
            </a:r>
            <a:endParaRPr lang="en-US" sz="1361" dirty="0"/>
          </a:p>
        </p:txBody>
      </p:sp>
      <p:sp>
        <p:nvSpPr>
          <p:cNvPr id="10" name="Text 7"/>
          <p:cNvSpPr/>
          <p:nvPr/>
        </p:nvSpPr>
        <p:spPr>
          <a:xfrm>
            <a:off x="8915757" y="2722364"/>
            <a:ext cx="2286238" cy="276582"/>
          </a:xfrm>
          <a:prstGeom prst="rect">
            <a:avLst/>
          </a:prstGeom>
          <a:noFill/>
          <a:ln/>
        </p:spPr>
        <p:txBody>
          <a:bodyPr wrap="none" rtlCol="0" anchor="t"/>
          <a:lstStyle/>
          <a:p>
            <a:pPr indent="0" marL="0">
              <a:lnSpc>
                <a:spcPts val="2177"/>
              </a:lnSpc>
              <a:buNone/>
            </a:pPr>
            <a:r>
              <a:rPr lang="en-US" sz="1361" dirty="0">
                <a:solidFill>
                  <a:srgbClr val="3B3535"/>
                </a:solidFill>
                <a:latin typeface="Sora" pitchFamily="34" charset="0"/>
                <a:ea typeface="Sora" pitchFamily="34" charset="-122"/>
                <a:cs typeface="Sora" pitchFamily="34" charset="-120"/>
              </a:rPr>
              <a:t>Average of Market Cap</a:t>
            </a:r>
            <a:endParaRPr lang="en-US" sz="1361" dirty="0"/>
          </a:p>
        </p:txBody>
      </p:sp>
      <p:sp>
        <p:nvSpPr>
          <p:cNvPr id="11" name="Text 8"/>
          <p:cNvSpPr/>
          <p:nvPr/>
        </p:nvSpPr>
        <p:spPr>
          <a:xfrm>
            <a:off x="11555135" y="2722364"/>
            <a:ext cx="2290048" cy="276582"/>
          </a:xfrm>
          <a:prstGeom prst="rect">
            <a:avLst/>
          </a:prstGeom>
          <a:noFill/>
          <a:ln/>
        </p:spPr>
        <p:txBody>
          <a:bodyPr wrap="none" rtlCol="0" anchor="t"/>
          <a:lstStyle/>
          <a:p>
            <a:pPr indent="0" marL="0">
              <a:lnSpc>
                <a:spcPts val="2177"/>
              </a:lnSpc>
              <a:buNone/>
            </a:pPr>
            <a:r>
              <a:rPr lang="en-US" sz="1361" dirty="0">
                <a:solidFill>
                  <a:srgbClr val="3B3535"/>
                </a:solidFill>
                <a:latin typeface="Sora" pitchFamily="34" charset="0"/>
                <a:ea typeface="Sora" pitchFamily="34" charset="-122"/>
                <a:cs typeface="Sora" pitchFamily="34" charset="-120"/>
              </a:rPr>
              <a:t>Average of Sales</a:t>
            </a:r>
            <a:endParaRPr lang="en-US" sz="1361" dirty="0"/>
          </a:p>
        </p:txBody>
      </p:sp>
      <p:sp>
        <p:nvSpPr>
          <p:cNvPr id="12" name="Shape 9"/>
          <p:cNvSpPr/>
          <p:nvPr/>
        </p:nvSpPr>
        <p:spPr>
          <a:xfrm>
            <a:off x="6098857" y="3110151"/>
            <a:ext cx="7919085" cy="498991"/>
          </a:xfrm>
          <a:prstGeom prst="rect">
            <a:avLst/>
          </a:prstGeom>
          <a:solidFill>
            <a:srgbClr val="000000">
              <a:alpha val="4000"/>
            </a:srgbClr>
          </a:solidFill>
          <a:ln/>
        </p:spPr>
      </p:sp>
      <p:sp>
        <p:nvSpPr>
          <p:cNvPr id="13" name="Text 10"/>
          <p:cNvSpPr/>
          <p:nvPr/>
        </p:nvSpPr>
        <p:spPr>
          <a:xfrm>
            <a:off x="6271736" y="3221355"/>
            <a:ext cx="2290882" cy="276582"/>
          </a:xfrm>
          <a:prstGeom prst="rect">
            <a:avLst/>
          </a:prstGeom>
          <a:noFill/>
          <a:ln/>
        </p:spPr>
        <p:txBody>
          <a:bodyPr wrap="none" rtlCol="0" anchor="t"/>
          <a:lstStyle/>
          <a:p>
            <a:pPr indent="0" marL="0">
              <a:lnSpc>
                <a:spcPts val="2177"/>
              </a:lnSpc>
              <a:buNone/>
            </a:pPr>
            <a:r>
              <a:rPr lang="en-US" sz="1361" dirty="0">
                <a:solidFill>
                  <a:srgbClr val="3B3535"/>
                </a:solidFill>
                <a:latin typeface="Sora" pitchFamily="34" charset="0"/>
                <a:ea typeface="Sora" pitchFamily="34" charset="-122"/>
                <a:cs typeface="Sora" pitchFamily="34" charset="-120"/>
              </a:rPr>
              <a:t>3M India</a:t>
            </a:r>
            <a:endParaRPr lang="en-US" sz="1361" dirty="0"/>
          </a:p>
        </p:txBody>
      </p:sp>
      <p:sp>
        <p:nvSpPr>
          <p:cNvPr id="14" name="Text 11"/>
          <p:cNvSpPr/>
          <p:nvPr/>
        </p:nvSpPr>
        <p:spPr>
          <a:xfrm>
            <a:off x="8915757" y="3221355"/>
            <a:ext cx="2286238" cy="276582"/>
          </a:xfrm>
          <a:prstGeom prst="rect">
            <a:avLst/>
          </a:prstGeom>
          <a:noFill/>
          <a:ln/>
        </p:spPr>
        <p:txBody>
          <a:bodyPr wrap="none" rtlCol="0" anchor="t"/>
          <a:lstStyle/>
          <a:p>
            <a:pPr indent="0" marL="0">
              <a:lnSpc>
                <a:spcPts val="2177"/>
              </a:lnSpc>
              <a:buNone/>
            </a:pPr>
            <a:r>
              <a:rPr lang="en-US" sz="1361" dirty="0">
                <a:solidFill>
                  <a:srgbClr val="3B3535"/>
                </a:solidFill>
                <a:latin typeface="Sora" pitchFamily="34" charset="0"/>
                <a:ea typeface="Sora" pitchFamily="34" charset="-122"/>
                <a:cs typeface="Sora" pitchFamily="34" charset="-120"/>
              </a:rPr>
              <a:t>23,101.19</a:t>
            </a:r>
            <a:endParaRPr lang="en-US" sz="1361" dirty="0"/>
          </a:p>
        </p:txBody>
      </p:sp>
      <p:sp>
        <p:nvSpPr>
          <p:cNvPr id="15" name="Text 12"/>
          <p:cNvSpPr/>
          <p:nvPr/>
        </p:nvSpPr>
        <p:spPr>
          <a:xfrm>
            <a:off x="11555135" y="3221355"/>
            <a:ext cx="2290048" cy="276582"/>
          </a:xfrm>
          <a:prstGeom prst="rect">
            <a:avLst/>
          </a:prstGeom>
          <a:noFill/>
          <a:ln/>
        </p:spPr>
        <p:txBody>
          <a:bodyPr wrap="none" rtlCol="0" anchor="t"/>
          <a:lstStyle/>
          <a:p>
            <a:pPr indent="0" marL="0">
              <a:lnSpc>
                <a:spcPts val="2177"/>
              </a:lnSpc>
              <a:buNone/>
            </a:pPr>
            <a:r>
              <a:rPr lang="en-US" sz="1361" dirty="0">
                <a:solidFill>
                  <a:srgbClr val="3B3535"/>
                </a:solidFill>
                <a:latin typeface="Sora" pitchFamily="34" charset="0"/>
                <a:ea typeface="Sora" pitchFamily="34" charset="-122"/>
                <a:cs typeface="Sora" pitchFamily="34" charset="-120"/>
              </a:rPr>
              <a:t>645.77</a:t>
            </a:r>
            <a:endParaRPr lang="en-US" sz="1361" dirty="0"/>
          </a:p>
        </p:txBody>
      </p:sp>
      <p:sp>
        <p:nvSpPr>
          <p:cNvPr id="16" name="Shape 13"/>
          <p:cNvSpPr/>
          <p:nvPr/>
        </p:nvSpPr>
        <p:spPr>
          <a:xfrm>
            <a:off x="6098857" y="3609142"/>
            <a:ext cx="7919085" cy="498991"/>
          </a:xfrm>
          <a:prstGeom prst="rect">
            <a:avLst/>
          </a:prstGeom>
          <a:solidFill>
            <a:srgbClr val="FFFFFF">
              <a:alpha val="4000"/>
            </a:srgbClr>
          </a:solidFill>
          <a:ln/>
        </p:spPr>
      </p:sp>
      <p:sp>
        <p:nvSpPr>
          <p:cNvPr id="17" name="Text 14"/>
          <p:cNvSpPr/>
          <p:nvPr/>
        </p:nvSpPr>
        <p:spPr>
          <a:xfrm>
            <a:off x="6271736" y="3720346"/>
            <a:ext cx="2290882" cy="276582"/>
          </a:xfrm>
          <a:prstGeom prst="rect">
            <a:avLst/>
          </a:prstGeom>
          <a:noFill/>
          <a:ln/>
        </p:spPr>
        <p:txBody>
          <a:bodyPr wrap="none" rtlCol="0" anchor="t"/>
          <a:lstStyle/>
          <a:p>
            <a:pPr indent="0" marL="0">
              <a:lnSpc>
                <a:spcPts val="2177"/>
              </a:lnSpc>
              <a:buNone/>
            </a:pPr>
            <a:r>
              <a:rPr lang="en-US" sz="1361" dirty="0">
                <a:solidFill>
                  <a:srgbClr val="3B3535"/>
                </a:solidFill>
                <a:latin typeface="Sora" pitchFamily="34" charset="0"/>
                <a:ea typeface="Sora" pitchFamily="34" charset="-122"/>
                <a:cs typeface="Sora" pitchFamily="34" charset="-120"/>
              </a:rPr>
              <a:t>A B B</a:t>
            </a:r>
            <a:endParaRPr lang="en-US" sz="1361" dirty="0"/>
          </a:p>
        </p:txBody>
      </p:sp>
      <p:sp>
        <p:nvSpPr>
          <p:cNvPr id="18" name="Text 15"/>
          <p:cNvSpPr/>
          <p:nvPr/>
        </p:nvSpPr>
        <p:spPr>
          <a:xfrm>
            <a:off x="8915757" y="3720346"/>
            <a:ext cx="2286238" cy="276582"/>
          </a:xfrm>
          <a:prstGeom prst="rect">
            <a:avLst/>
          </a:prstGeom>
          <a:noFill/>
          <a:ln/>
        </p:spPr>
        <p:txBody>
          <a:bodyPr wrap="none" rtlCol="0" anchor="t"/>
          <a:lstStyle/>
          <a:p>
            <a:pPr indent="0" marL="0">
              <a:lnSpc>
                <a:spcPts val="2177"/>
              </a:lnSpc>
              <a:buNone/>
            </a:pPr>
            <a:r>
              <a:rPr lang="en-US" sz="1361" dirty="0">
                <a:solidFill>
                  <a:srgbClr val="3B3535"/>
                </a:solidFill>
                <a:latin typeface="Sora" pitchFamily="34" charset="0"/>
                <a:ea typeface="Sora" pitchFamily="34" charset="-122"/>
                <a:cs typeface="Sora" pitchFamily="34" charset="-120"/>
              </a:rPr>
              <a:t>31,983.33</a:t>
            </a:r>
            <a:endParaRPr lang="en-US" sz="1361" dirty="0"/>
          </a:p>
        </p:txBody>
      </p:sp>
      <p:sp>
        <p:nvSpPr>
          <p:cNvPr id="19" name="Text 16"/>
          <p:cNvSpPr/>
          <p:nvPr/>
        </p:nvSpPr>
        <p:spPr>
          <a:xfrm>
            <a:off x="11555135" y="3720346"/>
            <a:ext cx="2290048" cy="276582"/>
          </a:xfrm>
          <a:prstGeom prst="rect">
            <a:avLst/>
          </a:prstGeom>
          <a:noFill/>
          <a:ln/>
        </p:spPr>
        <p:txBody>
          <a:bodyPr wrap="none" rtlCol="0" anchor="t"/>
          <a:lstStyle/>
          <a:p>
            <a:pPr indent="0" marL="0">
              <a:lnSpc>
                <a:spcPts val="2177"/>
              </a:lnSpc>
              <a:buNone/>
            </a:pPr>
            <a:r>
              <a:rPr lang="en-US" sz="1361" dirty="0">
                <a:solidFill>
                  <a:srgbClr val="3B3535"/>
                </a:solidFill>
                <a:latin typeface="Sora" pitchFamily="34" charset="0"/>
                <a:ea typeface="Sora" pitchFamily="34" charset="-122"/>
                <a:cs typeface="Sora" pitchFamily="34" charset="-120"/>
              </a:rPr>
              <a:t>2,779.40</a:t>
            </a:r>
            <a:endParaRPr lang="en-US" sz="1361" dirty="0"/>
          </a:p>
        </p:txBody>
      </p:sp>
      <p:sp>
        <p:nvSpPr>
          <p:cNvPr id="20" name="Shape 17"/>
          <p:cNvSpPr/>
          <p:nvPr/>
        </p:nvSpPr>
        <p:spPr>
          <a:xfrm>
            <a:off x="6098857" y="4108133"/>
            <a:ext cx="7919085" cy="498991"/>
          </a:xfrm>
          <a:prstGeom prst="rect">
            <a:avLst/>
          </a:prstGeom>
          <a:solidFill>
            <a:srgbClr val="000000">
              <a:alpha val="4000"/>
            </a:srgbClr>
          </a:solidFill>
          <a:ln/>
        </p:spPr>
      </p:sp>
      <p:sp>
        <p:nvSpPr>
          <p:cNvPr id="21" name="Text 18"/>
          <p:cNvSpPr/>
          <p:nvPr/>
        </p:nvSpPr>
        <p:spPr>
          <a:xfrm>
            <a:off x="6271736" y="4219337"/>
            <a:ext cx="2290882" cy="276582"/>
          </a:xfrm>
          <a:prstGeom prst="rect">
            <a:avLst/>
          </a:prstGeom>
          <a:noFill/>
          <a:ln/>
        </p:spPr>
        <p:txBody>
          <a:bodyPr wrap="none" rtlCol="0" anchor="t"/>
          <a:lstStyle/>
          <a:p>
            <a:pPr indent="0" marL="0">
              <a:lnSpc>
                <a:spcPts val="2177"/>
              </a:lnSpc>
              <a:buNone/>
            </a:pPr>
            <a:r>
              <a:rPr lang="en-US" sz="1361" dirty="0">
                <a:solidFill>
                  <a:srgbClr val="3B3535"/>
                </a:solidFill>
                <a:latin typeface="Sora" pitchFamily="34" charset="0"/>
                <a:ea typeface="Sora" pitchFamily="34" charset="-122"/>
                <a:cs typeface="Sora" pitchFamily="34" charset="-120"/>
              </a:rPr>
              <a:t>Abbott India</a:t>
            </a:r>
            <a:endParaRPr lang="en-US" sz="1361" dirty="0"/>
          </a:p>
        </p:txBody>
      </p:sp>
      <p:sp>
        <p:nvSpPr>
          <p:cNvPr id="22" name="Text 19"/>
          <p:cNvSpPr/>
          <p:nvPr/>
        </p:nvSpPr>
        <p:spPr>
          <a:xfrm>
            <a:off x="8915757" y="4219337"/>
            <a:ext cx="2286238" cy="276582"/>
          </a:xfrm>
          <a:prstGeom prst="rect">
            <a:avLst/>
          </a:prstGeom>
          <a:noFill/>
          <a:ln/>
        </p:spPr>
        <p:txBody>
          <a:bodyPr wrap="none" rtlCol="0" anchor="t"/>
          <a:lstStyle/>
          <a:p>
            <a:pPr indent="0" marL="0">
              <a:lnSpc>
                <a:spcPts val="2177"/>
              </a:lnSpc>
              <a:buNone/>
            </a:pPr>
            <a:r>
              <a:rPr lang="en-US" sz="1361" dirty="0">
                <a:solidFill>
                  <a:srgbClr val="3B3535"/>
                </a:solidFill>
                <a:latin typeface="Sora" pitchFamily="34" charset="0"/>
                <a:ea typeface="Sora" pitchFamily="34" charset="-122"/>
                <a:cs typeface="Sora" pitchFamily="34" charset="-120"/>
              </a:rPr>
              <a:t>11,924.12</a:t>
            </a:r>
            <a:endParaRPr lang="en-US" sz="1361" dirty="0"/>
          </a:p>
        </p:txBody>
      </p:sp>
      <p:sp>
        <p:nvSpPr>
          <p:cNvPr id="23" name="Text 20"/>
          <p:cNvSpPr/>
          <p:nvPr/>
        </p:nvSpPr>
        <p:spPr>
          <a:xfrm>
            <a:off x="11555135" y="4219337"/>
            <a:ext cx="2290048" cy="276582"/>
          </a:xfrm>
          <a:prstGeom prst="rect">
            <a:avLst/>
          </a:prstGeom>
          <a:noFill/>
          <a:ln/>
        </p:spPr>
        <p:txBody>
          <a:bodyPr wrap="none" rtlCol="0" anchor="t"/>
          <a:lstStyle/>
          <a:p>
            <a:pPr indent="0" marL="0">
              <a:lnSpc>
                <a:spcPts val="2177"/>
              </a:lnSpc>
              <a:buNone/>
            </a:pPr>
            <a:r>
              <a:rPr lang="en-US" sz="1361" dirty="0">
                <a:solidFill>
                  <a:srgbClr val="3B3535"/>
                </a:solidFill>
                <a:latin typeface="Sora" pitchFamily="34" charset="0"/>
                <a:ea typeface="Sora" pitchFamily="34" charset="-122"/>
                <a:cs typeface="Sora" pitchFamily="34" charset="-120"/>
              </a:rPr>
              <a:t>881.49</a:t>
            </a:r>
            <a:endParaRPr lang="en-US" sz="1361" dirty="0"/>
          </a:p>
        </p:txBody>
      </p:sp>
      <p:sp>
        <p:nvSpPr>
          <p:cNvPr id="24" name="Shape 21"/>
          <p:cNvSpPr/>
          <p:nvPr/>
        </p:nvSpPr>
        <p:spPr>
          <a:xfrm>
            <a:off x="6098857" y="4607123"/>
            <a:ext cx="7919085" cy="498991"/>
          </a:xfrm>
          <a:prstGeom prst="rect">
            <a:avLst/>
          </a:prstGeom>
          <a:solidFill>
            <a:srgbClr val="FFFFFF">
              <a:alpha val="4000"/>
            </a:srgbClr>
          </a:solidFill>
          <a:ln/>
        </p:spPr>
      </p:sp>
      <p:sp>
        <p:nvSpPr>
          <p:cNvPr id="25" name="Text 22"/>
          <p:cNvSpPr/>
          <p:nvPr/>
        </p:nvSpPr>
        <p:spPr>
          <a:xfrm>
            <a:off x="6271736" y="4718328"/>
            <a:ext cx="2290882" cy="276582"/>
          </a:xfrm>
          <a:prstGeom prst="rect">
            <a:avLst/>
          </a:prstGeom>
          <a:noFill/>
          <a:ln/>
        </p:spPr>
        <p:txBody>
          <a:bodyPr wrap="none" rtlCol="0" anchor="t"/>
          <a:lstStyle/>
          <a:p>
            <a:pPr indent="0" marL="0">
              <a:lnSpc>
                <a:spcPts val="2177"/>
              </a:lnSpc>
              <a:buNone/>
            </a:pPr>
            <a:r>
              <a:rPr lang="en-US" sz="1361" dirty="0">
                <a:solidFill>
                  <a:srgbClr val="3B3535"/>
                </a:solidFill>
                <a:latin typeface="Sora" pitchFamily="34" charset="0"/>
                <a:ea typeface="Sora" pitchFamily="34" charset="-122"/>
                <a:cs typeface="Sora" pitchFamily="34" charset="-120"/>
              </a:rPr>
              <a:t>ACC</a:t>
            </a:r>
            <a:endParaRPr lang="en-US" sz="1361" dirty="0"/>
          </a:p>
        </p:txBody>
      </p:sp>
      <p:sp>
        <p:nvSpPr>
          <p:cNvPr id="26" name="Text 23"/>
          <p:cNvSpPr/>
          <p:nvPr/>
        </p:nvSpPr>
        <p:spPr>
          <a:xfrm>
            <a:off x="8915757" y="4718328"/>
            <a:ext cx="2286238" cy="276582"/>
          </a:xfrm>
          <a:prstGeom prst="rect">
            <a:avLst/>
          </a:prstGeom>
          <a:noFill/>
          <a:ln/>
        </p:spPr>
        <p:txBody>
          <a:bodyPr wrap="none" rtlCol="0" anchor="t"/>
          <a:lstStyle/>
          <a:p>
            <a:pPr indent="0" marL="0">
              <a:lnSpc>
                <a:spcPts val="2177"/>
              </a:lnSpc>
              <a:buNone/>
            </a:pPr>
            <a:r>
              <a:rPr lang="en-US" sz="1361" dirty="0">
                <a:solidFill>
                  <a:srgbClr val="3B3535"/>
                </a:solidFill>
                <a:latin typeface="Sora" pitchFamily="34" charset="0"/>
                <a:ea typeface="Sora" pitchFamily="34" charset="-122"/>
                <a:cs typeface="Sora" pitchFamily="34" charset="-120"/>
              </a:rPr>
              <a:t>30,803.68</a:t>
            </a:r>
            <a:endParaRPr lang="en-US" sz="1361" dirty="0"/>
          </a:p>
        </p:txBody>
      </p:sp>
      <p:sp>
        <p:nvSpPr>
          <p:cNvPr id="27" name="Text 24"/>
          <p:cNvSpPr/>
          <p:nvPr/>
        </p:nvSpPr>
        <p:spPr>
          <a:xfrm>
            <a:off x="11555135" y="4718328"/>
            <a:ext cx="2290048" cy="276582"/>
          </a:xfrm>
          <a:prstGeom prst="rect">
            <a:avLst/>
          </a:prstGeom>
          <a:noFill/>
          <a:ln/>
        </p:spPr>
        <p:txBody>
          <a:bodyPr wrap="none" rtlCol="0" anchor="t"/>
          <a:lstStyle/>
          <a:p>
            <a:pPr indent="0" marL="0">
              <a:lnSpc>
                <a:spcPts val="2177"/>
              </a:lnSpc>
              <a:buNone/>
            </a:pPr>
            <a:r>
              <a:rPr lang="en-US" sz="1361" dirty="0">
                <a:solidFill>
                  <a:srgbClr val="3B3535"/>
                </a:solidFill>
                <a:latin typeface="Sora" pitchFamily="34" charset="0"/>
                <a:ea typeface="Sora" pitchFamily="34" charset="-122"/>
                <a:cs typeface="Sora" pitchFamily="34" charset="-120"/>
              </a:rPr>
              <a:t>3,494.24</a:t>
            </a:r>
            <a:endParaRPr lang="en-US" sz="1361" dirty="0"/>
          </a:p>
        </p:txBody>
      </p:sp>
      <p:sp>
        <p:nvSpPr>
          <p:cNvPr id="28" name="Shape 25"/>
          <p:cNvSpPr/>
          <p:nvPr/>
        </p:nvSpPr>
        <p:spPr>
          <a:xfrm>
            <a:off x="6098857" y="5106114"/>
            <a:ext cx="7919085" cy="498991"/>
          </a:xfrm>
          <a:prstGeom prst="rect">
            <a:avLst/>
          </a:prstGeom>
          <a:solidFill>
            <a:srgbClr val="000000">
              <a:alpha val="4000"/>
            </a:srgbClr>
          </a:solidFill>
          <a:ln/>
        </p:spPr>
      </p:sp>
      <p:sp>
        <p:nvSpPr>
          <p:cNvPr id="29" name="Text 26"/>
          <p:cNvSpPr/>
          <p:nvPr/>
        </p:nvSpPr>
        <p:spPr>
          <a:xfrm>
            <a:off x="6271736" y="5217319"/>
            <a:ext cx="2290882" cy="276582"/>
          </a:xfrm>
          <a:prstGeom prst="rect">
            <a:avLst/>
          </a:prstGeom>
          <a:noFill/>
          <a:ln/>
        </p:spPr>
        <p:txBody>
          <a:bodyPr wrap="none" rtlCol="0" anchor="t"/>
          <a:lstStyle/>
          <a:p>
            <a:pPr indent="0" marL="0">
              <a:lnSpc>
                <a:spcPts val="2177"/>
              </a:lnSpc>
              <a:buNone/>
            </a:pPr>
            <a:r>
              <a:rPr lang="en-US" sz="1361" dirty="0">
                <a:solidFill>
                  <a:srgbClr val="3B3535"/>
                </a:solidFill>
                <a:latin typeface="Sora" pitchFamily="34" charset="0"/>
                <a:ea typeface="Sora" pitchFamily="34" charset="-122"/>
                <a:cs typeface="Sora" pitchFamily="34" charset="-120"/>
              </a:rPr>
              <a:t>Adani Enterp.</a:t>
            </a:r>
            <a:endParaRPr lang="en-US" sz="1361" dirty="0"/>
          </a:p>
        </p:txBody>
      </p:sp>
      <p:sp>
        <p:nvSpPr>
          <p:cNvPr id="30" name="Text 27"/>
          <p:cNvSpPr/>
          <p:nvPr/>
        </p:nvSpPr>
        <p:spPr>
          <a:xfrm>
            <a:off x="8915757" y="5217319"/>
            <a:ext cx="2286238" cy="276582"/>
          </a:xfrm>
          <a:prstGeom prst="rect">
            <a:avLst/>
          </a:prstGeom>
          <a:noFill/>
          <a:ln/>
        </p:spPr>
        <p:txBody>
          <a:bodyPr wrap="none" rtlCol="0" anchor="t"/>
          <a:lstStyle/>
          <a:p>
            <a:pPr indent="0" marL="0">
              <a:lnSpc>
                <a:spcPts val="2177"/>
              </a:lnSpc>
              <a:buNone/>
            </a:pPr>
            <a:r>
              <a:rPr lang="en-US" sz="1361" dirty="0">
                <a:solidFill>
                  <a:srgbClr val="3B3535"/>
                </a:solidFill>
                <a:latin typeface="Sora" pitchFamily="34" charset="0"/>
                <a:ea typeface="Sora" pitchFamily="34" charset="-122"/>
                <a:cs typeface="Sora" pitchFamily="34" charset="-120"/>
              </a:rPr>
              <a:t>21,776.04</a:t>
            </a:r>
            <a:endParaRPr lang="en-US" sz="1361" dirty="0"/>
          </a:p>
        </p:txBody>
      </p:sp>
      <p:sp>
        <p:nvSpPr>
          <p:cNvPr id="31" name="Text 28"/>
          <p:cNvSpPr/>
          <p:nvPr/>
        </p:nvSpPr>
        <p:spPr>
          <a:xfrm>
            <a:off x="11555135" y="5217319"/>
            <a:ext cx="2290048" cy="276582"/>
          </a:xfrm>
          <a:prstGeom prst="rect">
            <a:avLst/>
          </a:prstGeom>
          <a:noFill/>
          <a:ln/>
        </p:spPr>
        <p:txBody>
          <a:bodyPr wrap="none" rtlCol="0" anchor="t"/>
          <a:lstStyle/>
          <a:p>
            <a:pPr indent="0" marL="0">
              <a:lnSpc>
                <a:spcPts val="2177"/>
              </a:lnSpc>
              <a:buNone/>
            </a:pPr>
            <a:r>
              <a:rPr lang="en-US" sz="1361" dirty="0">
                <a:solidFill>
                  <a:srgbClr val="3B3535"/>
                </a:solidFill>
                <a:latin typeface="Sora" pitchFamily="34" charset="0"/>
                <a:ea typeface="Sora" pitchFamily="34" charset="-122"/>
                <a:cs typeface="Sora" pitchFamily="34" charset="-120"/>
              </a:rPr>
              <a:t>9,938.37</a:t>
            </a:r>
            <a:endParaRPr lang="en-US" sz="1361" dirty="0"/>
          </a:p>
        </p:txBody>
      </p:sp>
      <p:sp>
        <p:nvSpPr>
          <p:cNvPr id="32" name="Shape 29"/>
          <p:cNvSpPr/>
          <p:nvPr/>
        </p:nvSpPr>
        <p:spPr>
          <a:xfrm>
            <a:off x="6098857" y="5605105"/>
            <a:ext cx="7919085" cy="498991"/>
          </a:xfrm>
          <a:prstGeom prst="rect">
            <a:avLst/>
          </a:prstGeom>
          <a:solidFill>
            <a:srgbClr val="FFFFFF">
              <a:alpha val="4000"/>
            </a:srgbClr>
          </a:solidFill>
          <a:ln/>
        </p:spPr>
      </p:sp>
      <p:sp>
        <p:nvSpPr>
          <p:cNvPr id="33" name="Text 30"/>
          <p:cNvSpPr/>
          <p:nvPr/>
        </p:nvSpPr>
        <p:spPr>
          <a:xfrm>
            <a:off x="6271736" y="5716310"/>
            <a:ext cx="2290882" cy="276582"/>
          </a:xfrm>
          <a:prstGeom prst="rect">
            <a:avLst/>
          </a:prstGeom>
          <a:noFill/>
          <a:ln/>
        </p:spPr>
        <p:txBody>
          <a:bodyPr wrap="none" rtlCol="0" anchor="t"/>
          <a:lstStyle/>
          <a:p>
            <a:pPr indent="0" marL="0">
              <a:lnSpc>
                <a:spcPts val="2177"/>
              </a:lnSpc>
              <a:buNone/>
            </a:pPr>
            <a:r>
              <a:rPr lang="en-US" sz="1361" dirty="0">
                <a:solidFill>
                  <a:srgbClr val="3B3535"/>
                </a:solidFill>
                <a:latin typeface="Sora" pitchFamily="34" charset="0"/>
                <a:ea typeface="Sora" pitchFamily="34" charset="-122"/>
                <a:cs typeface="Sora" pitchFamily="34" charset="-120"/>
              </a:rPr>
              <a:t>Adani Ports</a:t>
            </a:r>
            <a:endParaRPr lang="en-US" sz="1361" dirty="0"/>
          </a:p>
        </p:txBody>
      </p:sp>
      <p:sp>
        <p:nvSpPr>
          <p:cNvPr id="34" name="Text 31"/>
          <p:cNvSpPr/>
          <p:nvPr/>
        </p:nvSpPr>
        <p:spPr>
          <a:xfrm>
            <a:off x="8915757" y="5716310"/>
            <a:ext cx="2286238" cy="276582"/>
          </a:xfrm>
          <a:prstGeom prst="rect">
            <a:avLst/>
          </a:prstGeom>
          <a:noFill/>
          <a:ln/>
        </p:spPr>
        <p:txBody>
          <a:bodyPr wrap="none" rtlCol="0" anchor="t"/>
          <a:lstStyle/>
          <a:p>
            <a:pPr indent="0" marL="0">
              <a:lnSpc>
                <a:spcPts val="2177"/>
              </a:lnSpc>
              <a:buNone/>
            </a:pPr>
            <a:r>
              <a:rPr lang="en-US" sz="1361" dirty="0">
                <a:solidFill>
                  <a:srgbClr val="3B3535"/>
                </a:solidFill>
                <a:latin typeface="Sora" pitchFamily="34" charset="0"/>
                <a:ea typeface="Sora" pitchFamily="34" charset="-122"/>
                <a:cs typeface="Sora" pitchFamily="34" charset="-120"/>
              </a:rPr>
              <a:t>81,781.89</a:t>
            </a:r>
            <a:endParaRPr lang="en-US" sz="1361" dirty="0"/>
          </a:p>
        </p:txBody>
      </p:sp>
      <p:sp>
        <p:nvSpPr>
          <p:cNvPr id="35" name="Text 32"/>
          <p:cNvSpPr/>
          <p:nvPr/>
        </p:nvSpPr>
        <p:spPr>
          <a:xfrm>
            <a:off x="11555135" y="5716310"/>
            <a:ext cx="2290048" cy="276582"/>
          </a:xfrm>
          <a:prstGeom prst="rect">
            <a:avLst/>
          </a:prstGeom>
          <a:noFill/>
          <a:ln/>
        </p:spPr>
        <p:txBody>
          <a:bodyPr wrap="none" rtlCol="0" anchor="t"/>
          <a:lstStyle/>
          <a:p>
            <a:pPr indent="0" marL="0">
              <a:lnSpc>
                <a:spcPts val="2177"/>
              </a:lnSpc>
              <a:buNone/>
            </a:pPr>
            <a:r>
              <a:rPr lang="en-US" sz="1361" dirty="0">
                <a:solidFill>
                  <a:srgbClr val="3B3535"/>
                </a:solidFill>
                <a:latin typeface="Sora" pitchFamily="34" charset="0"/>
                <a:ea typeface="Sora" pitchFamily="34" charset="-122"/>
                <a:cs typeface="Sora" pitchFamily="34" charset="-120"/>
              </a:rPr>
              <a:t>2,688.85</a:t>
            </a:r>
            <a:endParaRPr lang="en-US" sz="1361" dirty="0"/>
          </a:p>
        </p:txBody>
      </p:sp>
      <p:sp>
        <p:nvSpPr>
          <p:cNvPr id="36" name="Shape 33"/>
          <p:cNvSpPr/>
          <p:nvPr/>
        </p:nvSpPr>
        <p:spPr>
          <a:xfrm>
            <a:off x="6098857" y="6104096"/>
            <a:ext cx="7919085" cy="498991"/>
          </a:xfrm>
          <a:prstGeom prst="rect">
            <a:avLst/>
          </a:prstGeom>
          <a:solidFill>
            <a:srgbClr val="000000">
              <a:alpha val="4000"/>
            </a:srgbClr>
          </a:solidFill>
          <a:ln/>
        </p:spPr>
      </p:sp>
      <p:sp>
        <p:nvSpPr>
          <p:cNvPr id="37" name="Text 34"/>
          <p:cNvSpPr/>
          <p:nvPr/>
        </p:nvSpPr>
        <p:spPr>
          <a:xfrm>
            <a:off x="6271736" y="6215301"/>
            <a:ext cx="2290882" cy="276582"/>
          </a:xfrm>
          <a:prstGeom prst="rect">
            <a:avLst/>
          </a:prstGeom>
          <a:noFill/>
          <a:ln/>
        </p:spPr>
        <p:txBody>
          <a:bodyPr wrap="none" rtlCol="0" anchor="t"/>
          <a:lstStyle/>
          <a:p>
            <a:pPr indent="0" marL="0">
              <a:lnSpc>
                <a:spcPts val="2177"/>
              </a:lnSpc>
              <a:buNone/>
            </a:pPr>
            <a:r>
              <a:rPr lang="en-US" sz="1361" dirty="0">
                <a:solidFill>
                  <a:srgbClr val="3B3535"/>
                </a:solidFill>
                <a:latin typeface="Sora" pitchFamily="34" charset="0"/>
                <a:ea typeface="Sora" pitchFamily="34" charset="-122"/>
                <a:cs typeface="Sora" pitchFamily="34" charset="-120"/>
              </a:rPr>
              <a:t>Adani Power</a:t>
            </a:r>
            <a:endParaRPr lang="en-US" sz="1361" dirty="0"/>
          </a:p>
        </p:txBody>
      </p:sp>
      <p:sp>
        <p:nvSpPr>
          <p:cNvPr id="38" name="Text 35"/>
          <p:cNvSpPr/>
          <p:nvPr/>
        </p:nvSpPr>
        <p:spPr>
          <a:xfrm>
            <a:off x="8915757" y="6215301"/>
            <a:ext cx="2286238" cy="276582"/>
          </a:xfrm>
          <a:prstGeom prst="rect">
            <a:avLst/>
          </a:prstGeom>
          <a:noFill/>
          <a:ln/>
        </p:spPr>
        <p:txBody>
          <a:bodyPr wrap="none" rtlCol="0" anchor="t"/>
          <a:lstStyle/>
          <a:p>
            <a:pPr indent="0" marL="0">
              <a:lnSpc>
                <a:spcPts val="2177"/>
              </a:lnSpc>
              <a:buNone/>
            </a:pPr>
            <a:r>
              <a:rPr lang="en-US" sz="1361" dirty="0">
                <a:solidFill>
                  <a:srgbClr val="3B3535"/>
                </a:solidFill>
                <a:latin typeface="Sora" pitchFamily="34" charset="0"/>
                <a:ea typeface="Sora" pitchFamily="34" charset="-122"/>
                <a:cs typeface="Sora" pitchFamily="34" charset="-120"/>
              </a:rPr>
              <a:t>12,091.50</a:t>
            </a:r>
            <a:endParaRPr lang="en-US" sz="1361" dirty="0"/>
          </a:p>
        </p:txBody>
      </p:sp>
      <p:sp>
        <p:nvSpPr>
          <p:cNvPr id="39" name="Text 36"/>
          <p:cNvSpPr/>
          <p:nvPr/>
        </p:nvSpPr>
        <p:spPr>
          <a:xfrm>
            <a:off x="11555135" y="6215301"/>
            <a:ext cx="2290048" cy="276582"/>
          </a:xfrm>
          <a:prstGeom prst="rect">
            <a:avLst/>
          </a:prstGeom>
          <a:noFill/>
          <a:ln/>
        </p:spPr>
        <p:txBody>
          <a:bodyPr wrap="none" rtlCol="0" anchor="t"/>
          <a:lstStyle/>
          <a:p>
            <a:pPr indent="0" marL="0">
              <a:lnSpc>
                <a:spcPts val="2177"/>
              </a:lnSpc>
              <a:buNone/>
            </a:pPr>
            <a:r>
              <a:rPr lang="en-US" sz="1361" dirty="0">
                <a:solidFill>
                  <a:srgbClr val="3B3535"/>
                </a:solidFill>
                <a:latin typeface="Sora" pitchFamily="34" charset="0"/>
                <a:ea typeface="Sora" pitchFamily="34" charset="-122"/>
                <a:cs typeface="Sora" pitchFamily="34" charset="-120"/>
              </a:rPr>
              <a:t>4,844.46</a:t>
            </a:r>
            <a:endParaRPr lang="en-US" sz="1361" dirty="0"/>
          </a:p>
        </p:txBody>
      </p:sp>
      <p:sp>
        <p:nvSpPr>
          <p:cNvPr id="40" name="Shape 37"/>
          <p:cNvSpPr/>
          <p:nvPr/>
        </p:nvSpPr>
        <p:spPr>
          <a:xfrm>
            <a:off x="6098857" y="6603087"/>
            <a:ext cx="7919085" cy="498991"/>
          </a:xfrm>
          <a:prstGeom prst="rect">
            <a:avLst/>
          </a:prstGeom>
          <a:solidFill>
            <a:srgbClr val="FFFFFF">
              <a:alpha val="4000"/>
            </a:srgbClr>
          </a:solidFill>
          <a:ln/>
        </p:spPr>
      </p:sp>
      <p:sp>
        <p:nvSpPr>
          <p:cNvPr id="41" name="Text 38"/>
          <p:cNvSpPr/>
          <p:nvPr/>
        </p:nvSpPr>
        <p:spPr>
          <a:xfrm>
            <a:off x="6271736" y="6714292"/>
            <a:ext cx="2290882" cy="276582"/>
          </a:xfrm>
          <a:prstGeom prst="rect">
            <a:avLst/>
          </a:prstGeom>
          <a:noFill/>
          <a:ln/>
        </p:spPr>
        <p:txBody>
          <a:bodyPr wrap="none" rtlCol="0" anchor="t"/>
          <a:lstStyle/>
          <a:p>
            <a:pPr indent="0" marL="0">
              <a:lnSpc>
                <a:spcPts val="2177"/>
              </a:lnSpc>
              <a:buNone/>
            </a:pPr>
            <a:r>
              <a:rPr lang="en-US" sz="1361" dirty="0">
                <a:solidFill>
                  <a:srgbClr val="3B3535"/>
                </a:solidFill>
                <a:latin typeface="Sora" pitchFamily="34" charset="0"/>
                <a:ea typeface="Sora" pitchFamily="34" charset="-122"/>
                <a:cs typeface="Sora" pitchFamily="34" charset="-120"/>
              </a:rPr>
              <a:t>Adani Transmissi</a:t>
            </a:r>
            <a:endParaRPr lang="en-US" sz="1361" dirty="0"/>
          </a:p>
        </p:txBody>
      </p:sp>
      <p:sp>
        <p:nvSpPr>
          <p:cNvPr id="42" name="Text 39"/>
          <p:cNvSpPr/>
          <p:nvPr/>
        </p:nvSpPr>
        <p:spPr>
          <a:xfrm>
            <a:off x="8915757" y="6714292"/>
            <a:ext cx="2286238" cy="276582"/>
          </a:xfrm>
          <a:prstGeom prst="rect">
            <a:avLst/>
          </a:prstGeom>
          <a:noFill/>
          <a:ln/>
        </p:spPr>
        <p:txBody>
          <a:bodyPr wrap="none" rtlCol="0" anchor="t"/>
          <a:lstStyle/>
          <a:p>
            <a:pPr indent="0" marL="0">
              <a:lnSpc>
                <a:spcPts val="2177"/>
              </a:lnSpc>
              <a:buNone/>
            </a:pPr>
            <a:r>
              <a:rPr lang="en-US" sz="1361" dirty="0">
                <a:solidFill>
                  <a:srgbClr val="3B3535"/>
                </a:solidFill>
                <a:latin typeface="Sora" pitchFamily="34" charset="0"/>
                <a:ea typeface="Sora" pitchFamily="34" charset="-122"/>
                <a:cs typeface="Sora" pitchFamily="34" charset="-120"/>
              </a:rPr>
              <a:t>21,677.26</a:t>
            </a:r>
            <a:endParaRPr lang="en-US" sz="1361" dirty="0"/>
          </a:p>
        </p:txBody>
      </p:sp>
      <p:sp>
        <p:nvSpPr>
          <p:cNvPr id="43" name="Text 40"/>
          <p:cNvSpPr/>
          <p:nvPr/>
        </p:nvSpPr>
        <p:spPr>
          <a:xfrm>
            <a:off x="11555135" y="6714292"/>
            <a:ext cx="2290048" cy="276582"/>
          </a:xfrm>
          <a:prstGeom prst="rect">
            <a:avLst/>
          </a:prstGeom>
          <a:noFill/>
          <a:ln/>
        </p:spPr>
        <p:txBody>
          <a:bodyPr wrap="none" rtlCol="0" anchor="t"/>
          <a:lstStyle/>
          <a:p>
            <a:pPr indent="0" marL="0">
              <a:lnSpc>
                <a:spcPts val="2177"/>
              </a:lnSpc>
              <a:buNone/>
            </a:pPr>
            <a:r>
              <a:rPr lang="en-US" sz="1361" dirty="0">
                <a:solidFill>
                  <a:srgbClr val="3B3535"/>
                </a:solidFill>
                <a:latin typeface="Sora" pitchFamily="34" charset="0"/>
                <a:ea typeface="Sora" pitchFamily="34" charset="-122"/>
                <a:cs typeface="Sora" pitchFamily="34" charset="-120"/>
              </a:rPr>
              <a:t>1,782.29</a:t>
            </a:r>
            <a:endParaRPr lang="en-US" sz="1361" dirty="0"/>
          </a:p>
        </p:txBody>
      </p:sp>
      <p:sp>
        <p:nvSpPr>
          <p:cNvPr id="44" name="Shape 41"/>
          <p:cNvSpPr/>
          <p:nvPr/>
        </p:nvSpPr>
        <p:spPr>
          <a:xfrm>
            <a:off x="6098857" y="7102078"/>
            <a:ext cx="7919085" cy="498991"/>
          </a:xfrm>
          <a:prstGeom prst="rect">
            <a:avLst/>
          </a:prstGeom>
          <a:solidFill>
            <a:srgbClr val="000000">
              <a:alpha val="4000"/>
            </a:srgbClr>
          </a:solidFill>
          <a:ln/>
        </p:spPr>
      </p:sp>
      <p:sp>
        <p:nvSpPr>
          <p:cNvPr id="45" name="Text 42"/>
          <p:cNvSpPr/>
          <p:nvPr/>
        </p:nvSpPr>
        <p:spPr>
          <a:xfrm>
            <a:off x="6271736" y="7213283"/>
            <a:ext cx="2290882" cy="276582"/>
          </a:xfrm>
          <a:prstGeom prst="rect">
            <a:avLst/>
          </a:prstGeom>
          <a:noFill/>
          <a:ln/>
        </p:spPr>
        <p:txBody>
          <a:bodyPr wrap="none" rtlCol="0" anchor="t"/>
          <a:lstStyle/>
          <a:p>
            <a:pPr indent="0" marL="0">
              <a:lnSpc>
                <a:spcPts val="2177"/>
              </a:lnSpc>
              <a:buNone/>
            </a:pPr>
            <a:r>
              <a:rPr lang="en-US" sz="1361" dirty="0">
                <a:solidFill>
                  <a:srgbClr val="3B3535"/>
                </a:solidFill>
                <a:latin typeface="Sora" pitchFamily="34" charset="0"/>
                <a:ea typeface="Sora" pitchFamily="34" charset="-122"/>
                <a:cs typeface="Sora" pitchFamily="34" charset="-120"/>
              </a:rPr>
              <a:t>Aditya Bir. Fas.</a:t>
            </a:r>
            <a:endParaRPr lang="en-US" sz="1361" dirty="0"/>
          </a:p>
        </p:txBody>
      </p:sp>
      <p:sp>
        <p:nvSpPr>
          <p:cNvPr id="46" name="Text 43"/>
          <p:cNvSpPr/>
          <p:nvPr/>
        </p:nvSpPr>
        <p:spPr>
          <a:xfrm>
            <a:off x="8915757" y="7213283"/>
            <a:ext cx="2286238" cy="276582"/>
          </a:xfrm>
          <a:prstGeom prst="rect">
            <a:avLst/>
          </a:prstGeom>
          <a:noFill/>
          <a:ln/>
        </p:spPr>
        <p:txBody>
          <a:bodyPr wrap="none" rtlCol="0" anchor="t"/>
          <a:lstStyle/>
          <a:p>
            <a:pPr indent="0" marL="0">
              <a:lnSpc>
                <a:spcPts val="2177"/>
              </a:lnSpc>
              <a:buNone/>
            </a:pPr>
            <a:r>
              <a:rPr lang="en-US" sz="1361" dirty="0">
                <a:solidFill>
                  <a:srgbClr val="3B3535"/>
                </a:solidFill>
                <a:latin typeface="Sora" pitchFamily="34" charset="0"/>
                <a:ea typeface="Sora" pitchFamily="34" charset="-122"/>
                <a:cs typeface="Sora" pitchFamily="34" charset="-120"/>
              </a:rPr>
              <a:t>11,718.17</a:t>
            </a:r>
            <a:endParaRPr lang="en-US" sz="1361" dirty="0"/>
          </a:p>
        </p:txBody>
      </p:sp>
      <p:sp>
        <p:nvSpPr>
          <p:cNvPr id="47" name="Text 44"/>
          <p:cNvSpPr/>
          <p:nvPr/>
        </p:nvSpPr>
        <p:spPr>
          <a:xfrm>
            <a:off x="11555135" y="7213283"/>
            <a:ext cx="2290048" cy="276582"/>
          </a:xfrm>
          <a:prstGeom prst="rect">
            <a:avLst/>
          </a:prstGeom>
          <a:noFill/>
          <a:ln/>
        </p:spPr>
        <p:txBody>
          <a:bodyPr wrap="none" rtlCol="0" anchor="t"/>
          <a:lstStyle/>
          <a:p>
            <a:pPr indent="0" marL="0">
              <a:lnSpc>
                <a:spcPts val="2177"/>
              </a:lnSpc>
              <a:buNone/>
            </a:pPr>
            <a:r>
              <a:rPr lang="en-US" sz="1361" dirty="0">
                <a:solidFill>
                  <a:srgbClr val="3B3535"/>
                </a:solidFill>
                <a:latin typeface="Sora" pitchFamily="34" charset="0"/>
                <a:ea typeface="Sora" pitchFamily="34" charset="-122"/>
                <a:cs typeface="Sora" pitchFamily="34" charset="-120"/>
              </a:rPr>
              <a:t>1,855.00</a:t>
            </a:r>
            <a:endParaRPr lang="en-US" sz="1361" dirty="0"/>
          </a:p>
        </p:txBody>
      </p:sp>
      <p:sp>
        <p:nvSpPr>
          <p:cNvPr id="48" name="Shape 45"/>
          <p:cNvSpPr/>
          <p:nvPr/>
        </p:nvSpPr>
        <p:spPr>
          <a:xfrm>
            <a:off x="6098857" y="7601069"/>
            <a:ext cx="7919085" cy="498991"/>
          </a:xfrm>
          <a:prstGeom prst="rect">
            <a:avLst/>
          </a:prstGeom>
          <a:solidFill>
            <a:srgbClr val="FFFFFF">
              <a:alpha val="4000"/>
            </a:srgbClr>
          </a:solidFill>
          <a:ln/>
        </p:spPr>
      </p:sp>
      <p:sp>
        <p:nvSpPr>
          <p:cNvPr id="49" name="Text 46"/>
          <p:cNvSpPr/>
          <p:nvPr/>
        </p:nvSpPr>
        <p:spPr>
          <a:xfrm>
            <a:off x="6271736" y="7712273"/>
            <a:ext cx="2290882" cy="276582"/>
          </a:xfrm>
          <a:prstGeom prst="rect">
            <a:avLst/>
          </a:prstGeom>
          <a:noFill/>
          <a:ln/>
        </p:spPr>
        <p:txBody>
          <a:bodyPr wrap="none" rtlCol="0" anchor="t"/>
          <a:lstStyle/>
          <a:p>
            <a:pPr indent="0" marL="0">
              <a:lnSpc>
                <a:spcPts val="2177"/>
              </a:lnSpc>
              <a:buNone/>
            </a:pPr>
            <a:r>
              <a:rPr lang="en-US" sz="1361" dirty="0">
                <a:solidFill>
                  <a:srgbClr val="3B3535"/>
                </a:solidFill>
                <a:latin typeface="Sora" pitchFamily="34" charset="0"/>
                <a:ea typeface="Sora" pitchFamily="34" charset="-122"/>
                <a:cs typeface="Sora" pitchFamily="34" charset="-120"/>
              </a:rPr>
              <a:t>Aditya Bir. Nuv.</a:t>
            </a:r>
            <a:endParaRPr lang="en-US" sz="1361" dirty="0"/>
          </a:p>
        </p:txBody>
      </p:sp>
      <p:sp>
        <p:nvSpPr>
          <p:cNvPr id="50" name="Text 47"/>
          <p:cNvSpPr/>
          <p:nvPr/>
        </p:nvSpPr>
        <p:spPr>
          <a:xfrm>
            <a:off x="8915757" y="7712273"/>
            <a:ext cx="2286238" cy="276582"/>
          </a:xfrm>
          <a:prstGeom prst="rect">
            <a:avLst/>
          </a:prstGeom>
          <a:noFill/>
          <a:ln/>
        </p:spPr>
        <p:txBody>
          <a:bodyPr wrap="none" rtlCol="0" anchor="t"/>
          <a:lstStyle/>
          <a:p>
            <a:pPr indent="0" marL="0">
              <a:lnSpc>
                <a:spcPts val="2177"/>
              </a:lnSpc>
              <a:buNone/>
            </a:pPr>
            <a:r>
              <a:rPr lang="en-US" sz="1361" dirty="0">
                <a:solidFill>
                  <a:srgbClr val="3B3535"/>
                </a:solidFill>
                <a:latin typeface="Sora" pitchFamily="34" charset="0"/>
                <a:ea typeface="Sora" pitchFamily="34" charset="-122"/>
                <a:cs typeface="Sora" pitchFamily="34" charset="-120"/>
              </a:rPr>
              <a:t>24,592.21</a:t>
            </a:r>
            <a:endParaRPr lang="en-US" sz="1361" dirty="0"/>
          </a:p>
        </p:txBody>
      </p:sp>
      <p:sp>
        <p:nvSpPr>
          <p:cNvPr id="51" name="Text 48"/>
          <p:cNvSpPr/>
          <p:nvPr/>
        </p:nvSpPr>
        <p:spPr>
          <a:xfrm>
            <a:off x="11555135" y="7712273"/>
            <a:ext cx="2290048" cy="276582"/>
          </a:xfrm>
          <a:prstGeom prst="rect">
            <a:avLst/>
          </a:prstGeom>
          <a:noFill/>
          <a:ln/>
        </p:spPr>
        <p:txBody>
          <a:bodyPr wrap="none" rtlCol="0" anchor="t"/>
          <a:lstStyle/>
          <a:p>
            <a:pPr indent="0" marL="0">
              <a:lnSpc>
                <a:spcPts val="2177"/>
              </a:lnSpc>
              <a:buNone/>
            </a:pPr>
            <a:r>
              <a:rPr lang="en-US" sz="1361" dirty="0">
                <a:solidFill>
                  <a:srgbClr val="3B3535"/>
                </a:solidFill>
                <a:latin typeface="Sora" pitchFamily="34" charset="0"/>
                <a:ea typeface="Sora" pitchFamily="34" charset="-122"/>
                <a:cs typeface="Sora" pitchFamily="34" charset="-120"/>
              </a:rPr>
              <a:t>4,287.12</a:t>
            </a:r>
            <a:endParaRPr lang="en-US" sz="1361" dirty="0"/>
          </a:p>
        </p:txBody>
      </p:sp>
      <p:sp>
        <p:nvSpPr>
          <p:cNvPr id="52" name="Shape 49"/>
          <p:cNvSpPr/>
          <p:nvPr/>
        </p:nvSpPr>
        <p:spPr>
          <a:xfrm>
            <a:off x="6098857" y="8100060"/>
            <a:ext cx="7919085" cy="498991"/>
          </a:xfrm>
          <a:prstGeom prst="rect">
            <a:avLst/>
          </a:prstGeom>
          <a:solidFill>
            <a:srgbClr val="000000">
              <a:alpha val="4000"/>
            </a:srgbClr>
          </a:solidFill>
          <a:ln/>
        </p:spPr>
      </p:sp>
      <p:sp>
        <p:nvSpPr>
          <p:cNvPr id="53" name="Text 50"/>
          <p:cNvSpPr/>
          <p:nvPr/>
        </p:nvSpPr>
        <p:spPr>
          <a:xfrm>
            <a:off x="6271736" y="8211264"/>
            <a:ext cx="2290882" cy="276582"/>
          </a:xfrm>
          <a:prstGeom prst="rect">
            <a:avLst/>
          </a:prstGeom>
          <a:noFill/>
          <a:ln/>
        </p:spPr>
        <p:txBody>
          <a:bodyPr wrap="none" rtlCol="0" anchor="t"/>
          <a:lstStyle/>
          <a:p>
            <a:pPr indent="0" marL="0">
              <a:lnSpc>
                <a:spcPts val="2177"/>
              </a:lnSpc>
              <a:buNone/>
            </a:pPr>
            <a:r>
              <a:rPr lang="en-US" sz="1361" dirty="0">
                <a:solidFill>
                  <a:srgbClr val="3B3535"/>
                </a:solidFill>
                <a:latin typeface="Sora" pitchFamily="34" charset="0"/>
                <a:ea typeface="Sora" pitchFamily="34" charset="-122"/>
                <a:cs typeface="Sora" pitchFamily="34" charset="-120"/>
              </a:rPr>
              <a:t>Aditya Birla Cap</a:t>
            </a:r>
            <a:endParaRPr lang="en-US" sz="1361" dirty="0"/>
          </a:p>
        </p:txBody>
      </p:sp>
      <p:sp>
        <p:nvSpPr>
          <p:cNvPr id="54" name="Text 51"/>
          <p:cNvSpPr/>
          <p:nvPr/>
        </p:nvSpPr>
        <p:spPr>
          <a:xfrm>
            <a:off x="8915757" y="8211264"/>
            <a:ext cx="2286238" cy="276582"/>
          </a:xfrm>
          <a:prstGeom prst="rect">
            <a:avLst/>
          </a:prstGeom>
          <a:noFill/>
          <a:ln/>
        </p:spPr>
        <p:txBody>
          <a:bodyPr wrap="none" rtlCol="0" anchor="t"/>
          <a:lstStyle/>
          <a:p>
            <a:pPr indent="0" marL="0">
              <a:lnSpc>
                <a:spcPts val="2177"/>
              </a:lnSpc>
              <a:buNone/>
            </a:pPr>
            <a:r>
              <a:rPr lang="en-US" sz="1361" dirty="0">
                <a:solidFill>
                  <a:srgbClr val="3B3535"/>
                </a:solidFill>
                <a:latin typeface="Sora" pitchFamily="34" charset="0"/>
                <a:ea typeface="Sora" pitchFamily="34" charset="-122"/>
                <a:cs typeface="Sora" pitchFamily="34" charset="-120"/>
              </a:rPr>
              <a:t>36,215.92</a:t>
            </a:r>
            <a:endParaRPr lang="en-US" sz="1361" dirty="0"/>
          </a:p>
        </p:txBody>
      </p:sp>
      <p:sp>
        <p:nvSpPr>
          <p:cNvPr id="55" name="Text 52"/>
          <p:cNvSpPr/>
          <p:nvPr/>
        </p:nvSpPr>
        <p:spPr>
          <a:xfrm>
            <a:off x="11555135" y="8211264"/>
            <a:ext cx="2290048" cy="276582"/>
          </a:xfrm>
          <a:prstGeom prst="rect">
            <a:avLst/>
          </a:prstGeom>
          <a:noFill/>
          <a:ln/>
        </p:spPr>
        <p:txBody>
          <a:bodyPr wrap="none" rtlCol="0" anchor="t"/>
          <a:lstStyle/>
          <a:p>
            <a:pPr indent="0" marL="0">
              <a:lnSpc>
                <a:spcPts val="2177"/>
              </a:lnSpc>
              <a:buNone/>
            </a:pPr>
            <a:r>
              <a:rPr lang="en-US" sz="1361" dirty="0">
                <a:solidFill>
                  <a:srgbClr val="3B3535"/>
                </a:solidFill>
                <a:latin typeface="Sora" pitchFamily="34" charset="0"/>
                <a:ea typeface="Sora" pitchFamily="34" charset="-122"/>
                <a:cs typeface="Sora" pitchFamily="34" charset="-120"/>
              </a:rPr>
              <a:t>3,325.02</a:t>
            </a:r>
            <a:endParaRPr lang="en-US" sz="1361" dirty="0"/>
          </a:p>
        </p:txBody>
      </p:sp>
      <p:sp>
        <p:nvSpPr>
          <p:cNvPr id="56" name="Shape 53"/>
          <p:cNvSpPr/>
          <p:nvPr/>
        </p:nvSpPr>
        <p:spPr>
          <a:xfrm>
            <a:off x="6098857" y="8599051"/>
            <a:ext cx="7919085" cy="498991"/>
          </a:xfrm>
          <a:prstGeom prst="rect">
            <a:avLst/>
          </a:prstGeom>
          <a:solidFill>
            <a:srgbClr val="FFFFFF">
              <a:alpha val="4000"/>
            </a:srgbClr>
          </a:solidFill>
          <a:ln/>
        </p:spPr>
      </p:sp>
      <p:sp>
        <p:nvSpPr>
          <p:cNvPr id="57" name="Text 54"/>
          <p:cNvSpPr/>
          <p:nvPr/>
        </p:nvSpPr>
        <p:spPr>
          <a:xfrm>
            <a:off x="6271736" y="8710255"/>
            <a:ext cx="2290882" cy="276582"/>
          </a:xfrm>
          <a:prstGeom prst="rect">
            <a:avLst/>
          </a:prstGeom>
          <a:noFill/>
          <a:ln/>
        </p:spPr>
        <p:txBody>
          <a:bodyPr wrap="none" rtlCol="0" anchor="t"/>
          <a:lstStyle/>
          <a:p>
            <a:pPr indent="0" marL="0">
              <a:lnSpc>
                <a:spcPts val="2177"/>
              </a:lnSpc>
              <a:buNone/>
            </a:pPr>
            <a:r>
              <a:rPr lang="en-US" sz="1361" dirty="0">
                <a:solidFill>
                  <a:srgbClr val="3B3535"/>
                </a:solidFill>
                <a:latin typeface="Sora" pitchFamily="34" charset="0"/>
                <a:ea typeface="Sora" pitchFamily="34" charset="-122"/>
                <a:cs typeface="Sora" pitchFamily="34" charset="-120"/>
              </a:rPr>
              <a:t>Total</a:t>
            </a:r>
            <a:endParaRPr lang="en-US" sz="1361" dirty="0"/>
          </a:p>
        </p:txBody>
      </p:sp>
      <p:sp>
        <p:nvSpPr>
          <p:cNvPr id="58" name="Text 55"/>
          <p:cNvSpPr/>
          <p:nvPr/>
        </p:nvSpPr>
        <p:spPr>
          <a:xfrm>
            <a:off x="8915757" y="8710255"/>
            <a:ext cx="2286238" cy="276582"/>
          </a:xfrm>
          <a:prstGeom prst="rect">
            <a:avLst/>
          </a:prstGeom>
          <a:noFill/>
          <a:ln/>
        </p:spPr>
        <p:txBody>
          <a:bodyPr wrap="none" rtlCol="0" anchor="t"/>
          <a:lstStyle/>
          <a:p>
            <a:pPr indent="0" marL="0">
              <a:lnSpc>
                <a:spcPts val="2177"/>
              </a:lnSpc>
              <a:buNone/>
            </a:pPr>
            <a:r>
              <a:rPr lang="en-US" sz="1361" dirty="0">
                <a:solidFill>
                  <a:srgbClr val="3B3535"/>
                </a:solidFill>
                <a:latin typeface="Sora" pitchFamily="34" charset="0"/>
                <a:ea typeface="Sora" pitchFamily="34" charset="-122"/>
                <a:cs typeface="Sora" pitchFamily="34" charset="-120"/>
              </a:rPr>
              <a:t>13,251,777.13</a:t>
            </a:r>
            <a:endParaRPr lang="en-US" sz="1361" dirty="0"/>
          </a:p>
        </p:txBody>
      </p:sp>
      <p:sp>
        <p:nvSpPr>
          <p:cNvPr id="59" name="Text 56"/>
          <p:cNvSpPr/>
          <p:nvPr/>
        </p:nvSpPr>
        <p:spPr>
          <a:xfrm>
            <a:off x="11555135" y="8710255"/>
            <a:ext cx="2290048" cy="276582"/>
          </a:xfrm>
          <a:prstGeom prst="rect">
            <a:avLst/>
          </a:prstGeom>
          <a:noFill/>
          <a:ln/>
        </p:spPr>
        <p:txBody>
          <a:bodyPr wrap="none" rtlCol="0" anchor="t"/>
          <a:lstStyle/>
          <a:p>
            <a:pPr indent="0" marL="0">
              <a:lnSpc>
                <a:spcPts val="2177"/>
              </a:lnSpc>
              <a:buNone/>
            </a:pPr>
            <a:r>
              <a:rPr lang="en-US" sz="1361" dirty="0">
                <a:solidFill>
                  <a:srgbClr val="3B3535"/>
                </a:solidFill>
                <a:latin typeface="Sora" pitchFamily="34" charset="0"/>
                <a:ea typeface="Sora" pitchFamily="34" charset="-122"/>
                <a:cs typeface="Sora" pitchFamily="34" charset="-120"/>
              </a:rPr>
              <a:t>1,747,775.34</a:t>
            </a:r>
            <a:endParaRPr lang="en-US" sz="1361" dirty="0"/>
          </a:p>
        </p:txBody>
      </p:sp>
      <p:pic>
        <p:nvPicPr>
          <p:cNvPr id="6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600003"/>
          </a:xfrm>
          <a:prstGeom prst="rect">
            <a:avLst/>
          </a:prstGeom>
          <a:solidFill>
            <a:srgbClr val="CCCCCC"/>
          </a:solidFill>
          <a:ln/>
        </p:spPr>
      </p:sp>
      <p:sp>
        <p:nvSpPr>
          <p:cNvPr id="4" name="Text 2"/>
          <p:cNvSpPr/>
          <p:nvPr/>
        </p:nvSpPr>
        <p:spPr>
          <a:xfrm>
            <a:off x="1288613" y="576382"/>
            <a:ext cx="8906708" cy="689491"/>
          </a:xfrm>
          <a:prstGeom prst="rect">
            <a:avLst/>
          </a:prstGeom>
          <a:noFill/>
          <a:ln/>
        </p:spPr>
        <p:txBody>
          <a:bodyPr wrap="none" rtlCol="0" anchor="t"/>
          <a:lstStyle/>
          <a:p>
            <a:pPr indent="0" marL="0">
              <a:lnSpc>
                <a:spcPts val="5429"/>
              </a:lnSpc>
              <a:buNone/>
            </a:pPr>
            <a:r>
              <a:rPr lang="en-US" sz="4344" b="1" dirty="0">
                <a:solidFill>
                  <a:srgbClr val="1F1E1E"/>
                </a:solidFill>
                <a:latin typeface="Alexandria" pitchFamily="34" charset="0"/>
                <a:ea typeface="Alexandria" pitchFamily="34" charset="-122"/>
                <a:cs typeface="Alexandria" pitchFamily="34" charset="-120"/>
              </a:rPr>
              <a:t>Company Performance Analysis</a:t>
            </a:r>
            <a:endParaRPr lang="en-US" sz="4344" dirty="0"/>
          </a:p>
        </p:txBody>
      </p:sp>
      <p:pic>
        <p:nvPicPr>
          <p:cNvPr id="5" name="Image 0" descr="preencoded.png">    </p:cNvPr>
          <p:cNvPicPr>
            <a:picLocks noChangeAspect="1"/>
          </p:cNvPicPr>
          <p:nvPr/>
        </p:nvPicPr>
        <p:blipFill>
          <a:blip r:embed="rId1"/>
          <a:stretch>
            <a:fillRect/>
          </a:stretch>
        </p:blipFill>
        <p:spPr>
          <a:xfrm>
            <a:off x="1288613" y="1815941"/>
            <a:ext cx="3656647" cy="3175040"/>
          </a:xfrm>
          <a:prstGeom prst="rect">
            <a:avLst/>
          </a:prstGeom>
        </p:spPr>
      </p:pic>
      <p:sp>
        <p:nvSpPr>
          <p:cNvPr id="6" name="Text 3"/>
          <p:cNvSpPr/>
          <p:nvPr/>
        </p:nvSpPr>
        <p:spPr>
          <a:xfrm>
            <a:off x="1288613" y="5226725"/>
            <a:ext cx="2806660" cy="344805"/>
          </a:xfrm>
          <a:prstGeom prst="rect">
            <a:avLst/>
          </a:prstGeom>
          <a:noFill/>
          <a:ln/>
        </p:spPr>
        <p:txBody>
          <a:bodyPr wrap="none" rtlCol="0" anchor="t"/>
          <a:lstStyle/>
          <a:p>
            <a:pPr indent="0" marL="0">
              <a:lnSpc>
                <a:spcPts val="2715"/>
              </a:lnSpc>
              <a:buNone/>
            </a:pPr>
            <a:r>
              <a:rPr lang="en-US" sz="2172" b="1" dirty="0">
                <a:solidFill>
                  <a:srgbClr val="1F1E1E"/>
                </a:solidFill>
                <a:latin typeface="Alexandria" pitchFamily="34" charset="0"/>
                <a:ea typeface="Alexandria" pitchFamily="34" charset="-122"/>
                <a:cs typeface="Alexandria" pitchFamily="34" charset="-120"/>
              </a:rPr>
              <a:t>Average Market Cap</a:t>
            </a:r>
            <a:endParaRPr lang="en-US" sz="2172" dirty="0"/>
          </a:p>
        </p:txBody>
      </p:sp>
      <p:sp>
        <p:nvSpPr>
          <p:cNvPr id="7" name="Text 4"/>
          <p:cNvSpPr/>
          <p:nvPr/>
        </p:nvSpPr>
        <p:spPr>
          <a:xfrm>
            <a:off x="1288613" y="5781080"/>
            <a:ext cx="5770959" cy="1006197"/>
          </a:xfrm>
          <a:prstGeom prst="rect">
            <a:avLst/>
          </a:prstGeom>
          <a:noFill/>
          <a:ln/>
        </p:spPr>
        <p:txBody>
          <a:bodyPr wrap="square" rtlCol="0" anchor="t"/>
          <a:lstStyle/>
          <a:p>
            <a:pPr indent="0" marL="0">
              <a:lnSpc>
                <a:spcPts val="2641"/>
              </a:lnSpc>
              <a:buNone/>
            </a:pPr>
            <a:r>
              <a:rPr lang="en-US" sz="1651" dirty="0">
                <a:solidFill>
                  <a:srgbClr val="3B3535"/>
                </a:solidFill>
                <a:latin typeface="Sora" pitchFamily="34" charset="0"/>
                <a:ea typeface="Sora" pitchFamily="34" charset="-122"/>
                <a:cs typeface="Sora" pitchFamily="34" charset="-120"/>
              </a:rPr>
              <a:t>The dashboard provides the average market capitalization for each company, offering insights into their relative value and performance.</a:t>
            </a:r>
            <a:endParaRPr lang="en-US" sz="1651" dirty="0"/>
          </a:p>
        </p:txBody>
      </p:sp>
      <p:pic>
        <p:nvPicPr>
          <p:cNvPr id="8" name="Image 1" descr="preencoded.png">    </p:cNvPr>
          <p:cNvPicPr>
            <a:picLocks noChangeAspect="1"/>
          </p:cNvPicPr>
          <p:nvPr/>
        </p:nvPicPr>
        <p:blipFill>
          <a:blip r:embed="rId2"/>
          <a:stretch>
            <a:fillRect/>
          </a:stretch>
        </p:blipFill>
        <p:spPr>
          <a:xfrm>
            <a:off x="7578447" y="1815941"/>
            <a:ext cx="5770959" cy="3887391"/>
          </a:xfrm>
          <a:prstGeom prst="rect">
            <a:avLst/>
          </a:prstGeom>
        </p:spPr>
      </p:pic>
      <p:sp>
        <p:nvSpPr>
          <p:cNvPr id="9" name="Text 5"/>
          <p:cNvSpPr/>
          <p:nvPr/>
        </p:nvSpPr>
        <p:spPr>
          <a:xfrm>
            <a:off x="7578447" y="5939076"/>
            <a:ext cx="2758083" cy="344805"/>
          </a:xfrm>
          <a:prstGeom prst="rect">
            <a:avLst/>
          </a:prstGeom>
          <a:noFill/>
          <a:ln/>
        </p:spPr>
        <p:txBody>
          <a:bodyPr wrap="none" rtlCol="0" anchor="t"/>
          <a:lstStyle/>
          <a:p>
            <a:pPr indent="0" marL="0">
              <a:lnSpc>
                <a:spcPts val="2715"/>
              </a:lnSpc>
              <a:buNone/>
            </a:pPr>
            <a:r>
              <a:rPr lang="en-US" sz="2172" b="1" dirty="0">
                <a:solidFill>
                  <a:srgbClr val="1F1E1E"/>
                </a:solidFill>
                <a:latin typeface="Alexandria" pitchFamily="34" charset="0"/>
                <a:ea typeface="Alexandria" pitchFamily="34" charset="-122"/>
                <a:cs typeface="Alexandria" pitchFamily="34" charset="-120"/>
              </a:rPr>
              <a:t>Average Sales</a:t>
            </a:r>
            <a:endParaRPr lang="en-US" sz="2172" dirty="0"/>
          </a:p>
        </p:txBody>
      </p:sp>
      <p:sp>
        <p:nvSpPr>
          <p:cNvPr id="10" name="Text 6"/>
          <p:cNvSpPr/>
          <p:nvPr/>
        </p:nvSpPr>
        <p:spPr>
          <a:xfrm>
            <a:off x="7578447" y="6493431"/>
            <a:ext cx="5770959" cy="1341596"/>
          </a:xfrm>
          <a:prstGeom prst="rect">
            <a:avLst/>
          </a:prstGeom>
          <a:noFill/>
          <a:ln/>
        </p:spPr>
        <p:txBody>
          <a:bodyPr wrap="square" rtlCol="0" anchor="t"/>
          <a:lstStyle/>
          <a:p>
            <a:pPr indent="0" marL="0">
              <a:lnSpc>
                <a:spcPts val="2641"/>
              </a:lnSpc>
              <a:buNone/>
            </a:pPr>
            <a:r>
              <a:rPr lang="en-US" sz="1651" dirty="0">
                <a:solidFill>
                  <a:srgbClr val="3B3535"/>
                </a:solidFill>
                <a:latin typeface="Sora" pitchFamily="34" charset="0"/>
                <a:ea typeface="Sora" pitchFamily="34" charset="-122"/>
                <a:cs typeface="Sora" pitchFamily="34" charset="-120"/>
              </a:rPr>
              <a:t>The average sales figure for each company reflects their average revenue generation over a specific period, indicating their financial health and market share.</a:t>
            </a:r>
            <a:endParaRPr lang="en-US" sz="1651" dirty="0"/>
          </a:p>
        </p:txBody>
      </p:sp>
      <p:pic>
        <p:nvPicPr>
          <p:cNvPr id="11"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CCCCCC"/>
          </a:solidFill>
          <a:ln/>
        </p:spPr>
      </p:sp>
      <p:sp>
        <p:nvSpPr>
          <p:cNvPr id="4" name="Text 2"/>
          <p:cNvSpPr/>
          <p:nvPr/>
        </p:nvSpPr>
        <p:spPr>
          <a:xfrm>
            <a:off x="864037" y="1141928"/>
            <a:ext cx="6497003" cy="812125"/>
          </a:xfrm>
          <a:prstGeom prst="rect">
            <a:avLst/>
          </a:prstGeom>
          <a:noFill/>
          <a:ln/>
        </p:spPr>
        <p:txBody>
          <a:bodyPr wrap="none" rtlCol="0" anchor="t"/>
          <a:lstStyle/>
          <a:p>
            <a:pPr indent="0" marL="0">
              <a:lnSpc>
                <a:spcPts val="6395"/>
              </a:lnSpc>
              <a:buNone/>
            </a:pPr>
            <a:r>
              <a:rPr lang="en-US" sz="5116" b="1" dirty="0">
                <a:solidFill>
                  <a:srgbClr val="1F1E1E"/>
                </a:solidFill>
                <a:latin typeface="Alexandria" pitchFamily="34" charset="0"/>
                <a:ea typeface="Alexandria" pitchFamily="34" charset="-122"/>
                <a:cs typeface="Alexandria" pitchFamily="34" charset="-120"/>
              </a:rPr>
              <a:t>Market Overview</a:t>
            </a:r>
            <a:endParaRPr lang="en-US" sz="5116" dirty="0"/>
          </a:p>
        </p:txBody>
      </p:sp>
      <p:pic>
        <p:nvPicPr>
          <p:cNvPr id="5" name="Image 0" descr="preencoded.png">    </p:cNvPr>
          <p:cNvPicPr>
            <a:picLocks noChangeAspect="1"/>
          </p:cNvPicPr>
          <p:nvPr/>
        </p:nvPicPr>
        <p:blipFill>
          <a:blip r:embed="rId1"/>
          <a:stretch>
            <a:fillRect/>
          </a:stretch>
        </p:blipFill>
        <p:spPr>
          <a:xfrm>
            <a:off x="864037" y="2601992"/>
            <a:ext cx="6150054" cy="4207907"/>
          </a:xfrm>
          <a:prstGeom prst="rect">
            <a:avLst/>
          </a:prstGeom>
        </p:spPr>
      </p:pic>
      <p:sp>
        <p:nvSpPr>
          <p:cNvPr id="6" name="Text 3"/>
          <p:cNvSpPr/>
          <p:nvPr/>
        </p:nvSpPr>
        <p:spPr>
          <a:xfrm>
            <a:off x="7623929" y="2546509"/>
            <a:ext cx="6150054" cy="1185148"/>
          </a:xfrm>
          <a:prstGeom prst="rect">
            <a:avLst/>
          </a:prstGeom>
          <a:noFill/>
          <a:ln/>
        </p:spPr>
        <p:txBody>
          <a:bodyPr wrap="square" rtlCol="0" anchor="t"/>
          <a:lstStyle/>
          <a:p>
            <a:pPr indent="0" marL="0">
              <a:lnSpc>
                <a:spcPts val="3110"/>
              </a:lnSpc>
              <a:buNone/>
            </a:pPr>
            <a:r>
              <a:rPr lang="en-US" sz="1944" dirty="0">
                <a:solidFill>
                  <a:srgbClr val="3B3535"/>
                </a:solidFill>
                <a:latin typeface="Sora" pitchFamily="34" charset="0"/>
                <a:ea typeface="Sora" pitchFamily="34" charset="-122"/>
                <a:cs typeface="Sora" pitchFamily="34" charset="-120"/>
              </a:rPr>
              <a:t>The total market capitalization is 13.25 million, representing the combined value of all companies in the market.</a:t>
            </a:r>
            <a:endParaRPr lang="en-US" sz="1944" dirty="0"/>
          </a:p>
        </p:txBody>
      </p:sp>
      <p:sp>
        <p:nvSpPr>
          <p:cNvPr id="7" name="Text 4"/>
          <p:cNvSpPr/>
          <p:nvPr/>
        </p:nvSpPr>
        <p:spPr>
          <a:xfrm>
            <a:off x="7623929" y="3953828"/>
            <a:ext cx="6150054" cy="1185148"/>
          </a:xfrm>
          <a:prstGeom prst="rect">
            <a:avLst/>
          </a:prstGeom>
          <a:noFill/>
          <a:ln/>
        </p:spPr>
        <p:txBody>
          <a:bodyPr wrap="square" rtlCol="0" anchor="t"/>
          <a:lstStyle/>
          <a:p>
            <a:pPr indent="0" marL="0">
              <a:lnSpc>
                <a:spcPts val="3110"/>
              </a:lnSpc>
              <a:buNone/>
            </a:pPr>
            <a:r>
              <a:rPr lang="en-US" sz="1944" dirty="0">
                <a:solidFill>
                  <a:srgbClr val="3B3535"/>
                </a:solidFill>
                <a:latin typeface="Sora" pitchFamily="34" charset="0"/>
                <a:ea typeface="Sora" pitchFamily="34" charset="-122"/>
                <a:cs typeface="Sora" pitchFamily="34" charset="-120"/>
              </a:rPr>
              <a:t>The total sales figure is 1.75 million, representing the aggregate sales revenue generated by all companies in the market.</a:t>
            </a:r>
            <a:endParaRPr lang="en-US" sz="1944"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2024-08-06T13:52:58Z</dcterms:created>
  <dcterms:modified xsi:type="dcterms:W3CDTF">2024-08-06T13:52:58Z</dcterms:modified>
</cp:coreProperties>
</file>